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93" r:id="rId3"/>
    <p:sldId id="294" r:id="rId4"/>
    <p:sldId id="307" r:id="rId5"/>
    <p:sldId id="295" r:id="rId6"/>
    <p:sldId id="296" r:id="rId7"/>
    <p:sldId id="297" r:id="rId8"/>
    <p:sldId id="298" r:id="rId9"/>
    <p:sldId id="299" r:id="rId10"/>
    <p:sldId id="300" r:id="rId11"/>
    <p:sldId id="301" r:id="rId12"/>
    <p:sldId id="302" r:id="rId13"/>
    <p:sldId id="303" r:id="rId14"/>
    <p:sldId id="304" r:id="rId15"/>
    <p:sldId id="305" r:id="rId16"/>
    <p:sldId id="308" r:id="rId17"/>
    <p:sldId id="309" r:id="rId18"/>
    <p:sldId id="310" r:id="rId19"/>
    <p:sldId id="311" r:id="rId20"/>
    <p:sldId id="312" r:id="rId21"/>
    <p:sldId id="313" r:id="rId22"/>
    <p:sldId id="306" r:id="rId23"/>
    <p:sldId id="316" r:id="rId24"/>
    <p:sldId id="314" r:id="rId25"/>
    <p:sldId id="315" r:id="rId26"/>
    <p:sldId id="317" r:id="rId27"/>
    <p:sldId id="31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xY0zbAGW/jr59daflpLlVA==" hashData="AD9CDML9VA2n82IkHirVVZ8wNRY="/>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70742" autoAdjust="0"/>
  </p:normalViewPr>
  <p:slideViewPr>
    <p:cSldViewPr snapToGrid="0">
      <p:cViewPr varScale="1">
        <p:scale>
          <a:sx n="83" d="100"/>
          <a:sy n="83" d="100"/>
        </p:scale>
        <p:origin x="1464" y="19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F5775-D0F5-479E-9757-0B76CCB17D89}" type="datetimeFigureOut">
              <a:rPr lang="en-US" smtClean="0"/>
              <a:t>11/8/17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3D1AE-6236-4055-A5A1-D268F103974B}" type="slidenum">
              <a:rPr lang="en-US" smtClean="0"/>
              <a:t>‹#›</a:t>
            </a:fld>
            <a:endParaRPr lang="en-US"/>
          </a:p>
        </p:txBody>
      </p:sp>
    </p:spTree>
    <p:extLst>
      <p:ext uri="{BB962C8B-B14F-4D97-AF65-F5344CB8AC3E}">
        <p14:creationId xmlns:p14="http://schemas.microsoft.com/office/powerpoint/2010/main" val="229336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2</a:t>
            </a:fld>
            <a:endParaRPr lang="en-US"/>
          </a:p>
        </p:txBody>
      </p:sp>
    </p:spTree>
    <p:extLst>
      <p:ext uri="{BB962C8B-B14F-4D97-AF65-F5344CB8AC3E}">
        <p14:creationId xmlns:p14="http://schemas.microsoft.com/office/powerpoint/2010/main" val="33767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available</a:t>
            </a:r>
            <a:r>
              <a:rPr lang="en-US" baseline="0" dirty="0" smtClean="0"/>
              <a:t> at: http://www.cmvroadsharing.org/?page_id=49</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24</a:t>
            </a:fld>
            <a:endParaRPr lang="en-US"/>
          </a:p>
        </p:txBody>
      </p:sp>
    </p:spTree>
    <p:extLst>
      <p:ext uri="{BB962C8B-B14F-4D97-AF65-F5344CB8AC3E}">
        <p14:creationId xmlns:p14="http://schemas.microsoft.com/office/powerpoint/2010/main" val="247326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images and information available at: http://www.cmvroadsharing.org/?page_id=54</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26</a:t>
            </a:fld>
            <a:endParaRPr lang="en-US"/>
          </a:p>
        </p:txBody>
      </p:sp>
    </p:spTree>
    <p:extLst>
      <p:ext uri="{BB962C8B-B14F-4D97-AF65-F5344CB8AC3E}">
        <p14:creationId xmlns:p14="http://schemas.microsoft.com/office/powerpoint/2010/main" val="421491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TET</a:t>
            </a:r>
            <a:r>
              <a:rPr lang="en-US" baseline="0" dirty="0" smtClean="0"/>
              <a:t> note – I added hyperlinks. If you don’t think they are beneficial here, we can remove. </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3</a:t>
            </a:fld>
            <a:endParaRPr lang="en-US"/>
          </a:p>
        </p:txBody>
      </p:sp>
    </p:spTree>
    <p:extLst>
      <p:ext uri="{BB962C8B-B14F-4D97-AF65-F5344CB8AC3E}">
        <p14:creationId xmlns:p14="http://schemas.microsoft.com/office/powerpoint/2010/main" val="373290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available at: http://www.cmvroadsharing.org/?page_id=6</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7</a:t>
            </a:fld>
            <a:endParaRPr lang="en-US"/>
          </a:p>
        </p:txBody>
      </p:sp>
    </p:spTree>
    <p:extLst>
      <p:ext uri="{BB962C8B-B14F-4D97-AF65-F5344CB8AC3E}">
        <p14:creationId xmlns:p14="http://schemas.microsoft.com/office/powerpoint/2010/main" val="328553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available at http://www.cmvroadsharing.org/?page_id=6</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9</a:t>
            </a:fld>
            <a:endParaRPr lang="en-US"/>
          </a:p>
        </p:txBody>
      </p:sp>
    </p:spTree>
    <p:extLst>
      <p:ext uri="{BB962C8B-B14F-4D97-AF65-F5344CB8AC3E}">
        <p14:creationId xmlns:p14="http://schemas.microsoft.com/office/powerpoint/2010/main" val="392128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available at: http://www.cmvroadsharing.org/?page_id=36 </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13</a:t>
            </a:fld>
            <a:endParaRPr lang="en-US"/>
          </a:p>
        </p:txBody>
      </p:sp>
    </p:spTree>
    <p:extLst>
      <p:ext uri="{BB962C8B-B14F-4D97-AF65-F5344CB8AC3E}">
        <p14:creationId xmlns:p14="http://schemas.microsoft.com/office/powerpoint/2010/main" val="291715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available</a:t>
            </a:r>
            <a:r>
              <a:rPr lang="en-US" baseline="0" dirty="0" smtClean="0"/>
              <a:t> at: http://www.cmvroadsharing.org/?page_id=36</a:t>
            </a:r>
          </a:p>
          <a:p>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15</a:t>
            </a:fld>
            <a:endParaRPr lang="en-US"/>
          </a:p>
        </p:txBody>
      </p:sp>
    </p:spTree>
    <p:extLst>
      <p:ext uri="{BB962C8B-B14F-4D97-AF65-F5344CB8AC3E}">
        <p14:creationId xmlns:p14="http://schemas.microsoft.com/office/powerpoint/2010/main" val="145696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information available at: http://www.cmvroadsharing.org/?page_id=39 </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16</a:t>
            </a:fld>
            <a:endParaRPr lang="en-US"/>
          </a:p>
        </p:txBody>
      </p:sp>
    </p:spTree>
    <p:extLst>
      <p:ext uri="{BB962C8B-B14F-4D97-AF65-F5344CB8AC3E}">
        <p14:creationId xmlns:p14="http://schemas.microsoft.com/office/powerpoint/2010/main" val="111046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available</a:t>
            </a:r>
            <a:r>
              <a:rPr lang="en-US" baseline="0" dirty="0" smtClean="0"/>
              <a:t> at: http://www.cmvroadsharing.org/?page_id=46 </a:t>
            </a:r>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20</a:t>
            </a:fld>
            <a:endParaRPr lang="en-US"/>
          </a:p>
        </p:txBody>
      </p:sp>
    </p:spTree>
    <p:extLst>
      <p:ext uri="{BB962C8B-B14F-4D97-AF65-F5344CB8AC3E}">
        <p14:creationId xmlns:p14="http://schemas.microsoft.com/office/powerpoint/2010/main" val="43765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D1AE-6236-4055-A5A1-D268F103974B}" type="slidenum">
              <a:rPr lang="en-US" smtClean="0"/>
              <a:t>23</a:t>
            </a:fld>
            <a:endParaRPr lang="en-US"/>
          </a:p>
        </p:txBody>
      </p:sp>
    </p:spTree>
    <p:extLst>
      <p:ext uri="{BB962C8B-B14F-4D97-AF65-F5344CB8AC3E}">
        <p14:creationId xmlns:p14="http://schemas.microsoft.com/office/powerpoint/2010/main" val="124810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1"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6689170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1"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890305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1"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23505762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3">
        <a:schemeClr val="bg1"/>
      </p:bgRef>
    </p:bg>
    <p:spTree>
      <p:nvGrpSpPr>
        <p:cNvPr id="1" name=""/>
        <p:cNvGrpSpPr/>
        <p:nvPr/>
      </p:nvGrpSpPr>
      <p:grpSpPr>
        <a:xfrm>
          <a:off x="0" y="0"/>
          <a:ext cx="0" cy="0"/>
          <a:chOff x="0" y="0"/>
          <a:chExt cx="0" cy="0"/>
        </a:xfrm>
      </p:grpSpPr>
      <p:sp>
        <p:nvSpPr>
          <p:cNvPr id="7" name="Rectangle 6"/>
          <p:cNvSpPr/>
          <p:nvPr/>
        </p:nvSpPr>
        <p:spPr bwMode="white">
          <a:xfrm>
            <a:off x="0" y="3048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381000"/>
            <a:ext cx="1727200" cy="990600"/>
          </a:xfrm>
          <a:prstGeom prst="rect">
            <a:avLst/>
          </a:prstGeom>
          <a:solidFill>
            <a:srgbClr val="F7941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userDrawn="1"/>
        </p:nvSpPr>
        <p:spPr>
          <a:xfrm>
            <a:off x="1828800" y="381000"/>
            <a:ext cx="10363200" cy="990600"/>
          </a:xfrm>
          <a:prstGeom prst="rect">
            <a:avLst/>
          </a:prstGeom>
          <a:solidFill>
            <a:srgbClr val="8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381000"/>
            <a:ext cx="10160000" cy="990600"/>
          </a:xfrm>
          <a:solidFill>
            <a:srgbClr val="800000"/>
          </a:solidFill>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0" name="Picture Placeholder 2"/>
          <p:cNvSpPr>
            <a:spLocks noGrp="1"/>
          </p:cNvSpPr>
          <p:nvPr>
            <p:ph type="pic" idx="1"/>
          </p:nvPr>
        </p:nvSpPr>
        <p:spPr>
          <a:xfrm>
            <a:off x="1828800" y="1447800"/>
            <a:ext cx="10111232" cy="4568952"/>
          </a:xfrm>
          <a:solidFill>
            <a:schemeClr val="bg1">
              <a:lumMod val="95000"/>
            </a:schemeClr>
          </a:solidFill>
          <a:ln>
            <a:solidFill>
              <a:schemeClr val="bg1"/>
            </a:solidFill>
          </a:ln>
        </p:spPr>
        <p:txBody>
          <a:bodyPr/>
          <a:lstStyle>
            <a:lvl1pPr marL="0" indent="0">
              <a:buNone/>
              <a:defRPr sz="3200"/>
            </a:lvl1pPr>
          </a:lstStyle>
          <a:p>
            <a:r>
              <a:rPr kumimoji="0" lang="en-US" dirty="0" smtClean="0"/>
              <a:t>Click icon to add picture</a:t>
            </a:r>
            <a:endParaRPr kumimoji="0" lang="en-US" dirty="0"/>
          </a:p>
        </p:txBody>
      </p:sp>
      <p:pic>
        <p:nvPicPr>
          <p:cNvPr id="11" name="Picture 5" descr="U:\Wage_Student\agray\NSTSCE PPT\logos\NSTSC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6173680"/>
            <a:ext cx="1930399" cy="628452"/>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2"/>
          <p:cNvSpPr>
            <a:spLocks noGrp="1"/>
          </p:cNvSpPr>
          <p:nvPr>
            <p:ph type="sldNum" sz="quarter" idx="4"/>
          </p:nvPr>
        </p:nvSpPr>
        <p:spPr>
          <a:xfrm>
            <a:off x="11480800" y="6437008"/>
            <a:ext cx="5334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fld id="{FA07DB1F-3972-40CF-AC7E-99334DEDA9D5}" type="slidenum">
              <a:rPr lang="en-US" smtClean="0"/>
              <a:pPr/>
              <a:t>‹#›</a:t>
            </a:fld>
            <a:endParaRPr lang="en-US" dirty="0"/>
          </a:p>
        </p:txBody>
      </p:sp>
      <p:sp>
        <p:nvSpPr>
          <p:cNvPr id="13" name="TextBox 12"/>
          <p:cNvSpPr txBox="1"/>
          <p:nvPr userDrawn="1"/>
        </p:nvSpPr>
        <p:spPr>
          <a:xfrm>
            <a:off x="2590800" y="6173681"/>
            <a:ext cx="7010400" cy="492443"/>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652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1"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4163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1"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4153776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30338"/>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430338"/>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2"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2242165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57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4335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5742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4335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5742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3"/>
          <p:cNvSpPr>
            <a:spLocks noGrp="1"/>
          </p:cNvSpPr>
          <p:nvPr>
            <p:ph type="dt" sz="half" idx="10"/>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4" name="Footer Placeholder 4"/>
          <p:cNvSpPr>
            <a:spLocks noGrp="1"/>
          </p:cNvSpPr>
          <p:nvPr>
            <p:ph type="ftr" sz="quarter" idx="11"/>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12"/>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395242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0"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11944819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9"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41085607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5725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138747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4574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Date Placeholder 3"/>
          <p:cNvSpPr>
            <a:spLocks noGrp="1"/>
          </p:cNvSpPr>
          <p:nvPr>
            <p:ph type="dt" sz="half" idx="10"/>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2"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3270328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76300"/>
            <a:ext cx="3932237" cy="1589775"/>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06526"/>
            <a:ext cx="6172200" cy="4584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476500"/>
            <a:ext cx="3932237" cy="35147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1" name="Date Placeholder 3"/>
          <p:cNvSpPr>
            <a:spLocks noGrp="1"/>
          </p:cNvSpPr>
          <p:nvPr>
            <p:ph type="dt" sz="half" idx="10"/>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2"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4107593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8900"/>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2"/>
          </p:nvPr>
        </p:nvSpPr>
        <p:spPr>
          <a:xfrm>
            <a:off x="838200" y="6356350"/>
            <a:ext cx="3437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Sharing the Road | Updated Fall 2017</a:t>
            </a:r>
            <a:endParaRPr lang="en-US" dirty="0"/>
          </a:p>
        </p:txBody>
      </p:sp>
      <p:sp>
        <p:nvSpPr>
          <p:cNvPr id="11" name="Footer Placeholder 4"/>
          <p:cNvSpPr>
            <a:spLocks noGrp="1"/>
          </p:cNvSpPr>
          <p:nvPr>
            <p:ph type="ftr" sz="quarter" idx="3"/>
          </p:nvPr>
        </p:nvSpPr>
        <p:spPr>
          <a:xfrm>
            <a:off x="361473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16777" y="6356350"/>
            <a:ext cx="18892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C9613-5298-4C12-87A5-C381F6C17318}" type="slidenum">
              <a:rPr lang="en-US" smtClean="0"/>
              <a:pPr/>
              <a:t>‹#›</a:t>
            </a:fld>
            <a:endParaRPr lang="en-US" dirty="0"/>
          </a:p>
        </p:txBody>
      </p:sp>
    </p:spTree>
    <p:extLst>
      <p:ext uri="{BB962C8B-B14F-4D97-AF65-F5344CB8AC3E}">
        <p14:creationId xmlns:p14="http://schemas.microsoft.com/office/powerpoint/2010/main" val="191818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http://www.cmvroadsharing.org/?page_id=36" TargetMode="External"/><Relationship Id="rId5" Type="http://schemas.openxmlformats.org/officeDocument/2006/relationships/image" Target="../media/image8.jp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hyperlink" Target="http://www.cmvroadsharing.org/?page_id=36" TargetMode="External"/><Relationship Id="rId5" Type="http://schemas.openxmlformats.org/officeDocument/2006/relationships/image" Target="../media/image9.jp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www.cmvroadsharing.org/"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mvroadsharing.org/?page_id=46" TargetMode="Externa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1.jp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hyperlink" Target="http://www.cmvroadsharing.org/?page_id=49" TargetMode="External"/><Relationship Id="rId5" Type="http://schemas.openxmlformats.org/officeDocument/2006/relationships/image" Target="../media/image12.jp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hyperlink" Target="http://www.cmvroadsharing.or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3.jp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www.cmvroadsharing.org/?page_id=6" TargetMode="External"/><Relationship Id="rId5" Type="http://schemas.openxmlformats.org/officeDocument/2006/relationships/hyperlink" Target="http://www.cmvroadsharing.org/?page_id=36" TargetMode="External"/><Relationship Id="rId6" Type="http://schemas.openxmlformats.org/officeDocument/2006/relationships/hyperlink" Target="http://www.cmvroadsharing.org/?page_id=39" TargetMode="External"/><Relationship Id="rId7" Type="http://schemas.openxmlformats.org/officeDocument/2006/relationships/hyperlink" Target="http://www.cmvroadsharing.org/?page_id=46" TargetMode="External"/><Relationship Id="rId8" Type="http://schemas.openxmlformats.org/officeDocument/2006/relationships/hyperlink" Target="http://www.cmvroadsharing.org/?page_id=49" TargetMode="Externa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hyperlink" Target="http://www.cmvroadsharing.org/?page_id=6" TargetMode="External"/><Relationship Id="rId5" Type="http://schemas.openxmlformats.org/officeDocument/2006/relationships/image" Target="../media/image5.jp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hyperlink" Target="http://www.cmvroadsharing.org/?page_id=6" TargetMode="External"/><Relationship Id="rId5" Type="http://schemas.openxmlformats.org/officeDocument/2006/relationships/image" Target="../media/image6.jpg"/><Relationship Id="rId1" Type="http://schemas.openxmlformats.org/officeDocument/2006/relationships/tags" Target="../tags/tag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0140"/>
            <a:ext cx="9144000" cy="1990081"/>
          </a:xfrm>
        </p:spPr>
        <p:txBody>
          <a:bodyPr/>
          <a:lstStyle/>
          <a:p>
            <a:r>
              <a:rPr lang="en-US" dirty="0" smtClean="0"/>
              <a:t>Sharing the Road with Commercial Motor Vehicles</a:t>
            </a:r>
            <a:endParaRPr lang="en-US" dirty="0"/>
          </a:p>
        </p:txBody>
      </p:sp>
      <p:sp>
        <p:nvSpPr>
          <p:cNvPr id="3" name="Subtitle 2"/>
          <p:cNvSpPr>
            <a:spLocks noGrp="1"/>
          </p:cNvSpPr>
          <p:nvPr>
            <p:ph type="subTitle" idx="1"/>
          </p:nvPr>
        </p:nvSpPr>
        <p:spPr>
          <a:xfrm>
            <a:off x="1524000" y="4522573"/>
            <a:ext cx="9144000" cy="809368"/>
          </a:xfrm>
        </p:spPr>
        <p:txBody>
          <a:bodyPr>
            <a:normAutofit/>
          </a:bodyPr>
          <a:lstStyle/>
          <a:p>
            <a:r>
              <a:rPr lang="en-US" sz="3200" dirty="0" smtClean="0"/>
              <a:t>A Web-Based Approach</a:t>
            </a:r>
            <a:endParaRPr lang="en-US" sz="3200" dirty="0"/>
          </a:p>
        </p:txBody>
      </p:sp>
    </p:spTree>
    <p:extLst>
      <p:ext uri="{BB962C8B-B14F-4D97-AF65-F5344CB8AC3E}">
        <p14:creationId xmlns:p14="http://schemas.microsoft.com/office/powerpoint/2010/main" val="523382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136"/>
            <a:ext cx="10515600" cy="1167328"/>
          </a:xfrm>
        </p:spPr>
        <p:txBody>
          <a:bodyPr/>
          <a:lstStyle/>
          <a:p>
            <a:r>
              <a:rPr lang="en-US" dirty="0"/>
              <a:t>Don’t Cut Trucks </a:t>
            </a:r>
            <a:r>
              <a:rPr lang="en-US" dirty="0" smtClean="0"/>
              <a:t>Off</a:t>
            </a:r>
            <a:endParaRPr lang="en-US" dirty="0"/>
          </a:p>
        </p:txBody>
      </p:sp>
      <p:sp>
        <p:nvSpPr>
          <p:cNvPr id="3" name="Content Placeholder 2"/>
          <p:cNvSpPr>
            <a:spLocks noGrp="1"/>
          </p:cNvSpPr>
          <p:nvPr>
            <p:ph idx="1"/>
          </p:nvPr>
        </p:nvSpPr>
        <p:spPr>
          <a:xfrm>
            <a:off x="838200" y="1507524"/>
            <a:ext cx="10515600" cy="4669439"/>
          </a:xfrm>
        </p:spPr>
        <p:txBody>
          <a:bodyPr>
            <a:normAutofit lnSpcReduction="10000"/>
          </a:bodyPr>
          <a:lstStyle/>
          <a:p>
            <a:r>
              <a:rPr lang="en-US" sz="3200" dirty="0"/>
              <a:t>Avoid the front no-zone for two reasons:</a:t>
            </a:r>
          </a:p>
          <a:p>
            <a:pPr lvl="1"/>
            <a:r>
              <a:rPr lang="en-US" sz="2800" dirty="0"/>
              <a:t>Due to the size and height of the truck, your vehicle can completely disappear from the truck driver’s view when you enter the front </a:t>
            </a:r>
            <a:r>
              <a:rPr lang="en-US" sz="2800" dirty="0" smtClean="0"/>
              <a:t>no-zone.</a:t>
            </a:r>
            <a:endParaRPr lang="en-US" sz="2800" dirty="0"/>
          </a:p>
          <a:p>
            <a:pPr lvl="1"/>
            <a:r>
              <a:rPr lang="en-US" sz="2800" dirty="0"/>
              <a:t>Trucks need plenty of room to brake or slow down. If you’re in the front no-zone and traffic slows down quickly, the truck won’t have enough time to </a:t>
            </a:r>
            <a:r>
              <a:rPr lang="en-US" sz="2800" dirty="0" smtClean="0"/>
              <a:t>stop.</a:t>
            </a:r>
            <a:endParaRPr lang="en-US" sz="2800" dirty="0"/>
          </a:p>
          <a:p>
            <a:r>
              <a:rPr lang="en-US" sz="3200" dirty="0"/>
              <a:t>Unexpected and unpredictable things happen all the time on the road. If you are in the front no-zone and a truck doesn’t have enough time to stop, approximately 80,000 pounds of truck will slam into the back of your </a:t>
            </a:r>
            <a:r>
              <a:rPr lang="en-US" sz="3200" dirty="0" smtClean="0"/>
              <a:t>car.</a:t>
            </a:r>
            <a:endParaRPr lang="en-US" sz="32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10</a:t>
            </a:fld>
            <a:endParaRPr lang="en-US" dirty="0"/>
          </a:p>
        </p:txBody>
      </p:sp>
    </p:spTree>
    <p:custDataLst>
      <p:tags r:id="rId1"/>
    </p:custDataLst>
    <p:extLst>
      <p:ext uri="{BB962C8B-B14F-4D97-AF65-F5344CB8AC3E}">
        <p14:creationId xmlns:p14="http://schemas.microsoft.com/office/powerpoint/2010/main" val="369455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562"/>
            <a:ext cx="10515600" cy="1117901"/>
          </a:xfrm>
        </p:spPr>
        <p:txBody>
          <a:bodyPr/>
          <a:lstStyle/>
          <a:p>
            <a:r>
              <a:rPr lang="en-US" dirty="0"/>
              <a:t>Rule of Thumb #2</a:t>
            </a:r>
          </a:p>
        </p:txBody>
      </p:sp>
      <p:sp>
        <p:nvSpPr>
          <p:cNvPr id="3" name="Content Placeholder 2"/>
          <p:cNvSpPr>
            <a:spLocks noGrp="1"/>
          </p:cNvSpPr>
          <p:nvPr>
            <p:ph idx="1"/>
          </p:nvPr>
        </p:nvSpPr>
        <p:spPr>
          <a:xfrm>
            <a:off x="838200" y="1507524"/>
            <a:ext cx="10515600" cy="4669439"/>
          </a:xfrm>
        </p:spPr>
        <p:txBody>
          <a:bodyPr/>
          <a:lstStyle/>
          <a:p>
            <a:r>
              <a:rPr lang="en-US" sz="3200" dirty="0"/>
              <a:t>Look for the entire front of the truck cab – from the bumper to the top of the cab – in your rearview mirror before changing lanes in front of a </a:t>
            </a:r>
            <a:r>
              <a:rPr lang="en-US" sz="3200" dirty="0" smtClean="0"/>
              <a:t>truck.</a:t>
            </a:r>
            <a:endParaRPr lang="en-US" sz="3200" dirty="0"/>
          </a:p>
          <a:p>
            <a:pPr marL="0" indent="0">
              <a:buNone/>
            </a:pPr>
            <a:endParaRPr lang="en-US"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671" y="2990335"/>
            <a:ext cx="7322658" cy="2863285"/>
          </a:xfrm>
          <a:prstGeom prst="rect">
            <a:avLst/>
          </a:prstGeom>
        </p:spPr>
      </p:pic>
    </p:spTree>
    <p:custDataLst>
      <p:tags r:id="rId1"/>
    </p:custDataLst>
    <p:extLst>
      <p:ext uri="{BB962C8B-B14F-4D97-AF65-F5344CB8AC3E}">
        <p14:creationId xmlns:p14="http://schemas.microsoft.com/office/powerpoint/2010/main" val="150483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065"/>
            <a:ext cx="10515600" cy="1204398"/>
          </a:xfrm>
        </p:spPr>
        <p:txBody>
          <a:bodyPr/>
          <a:lstStyle/>
          <a:p>
            <a:r>
              <a:rPr lang="en-US" dirty="0"/>
              <a:t>Changing Lanes in Front of a Truck</a:t>
            </a:r>
          </a:p>
        </p:txBody>
      </p:sp>
      <p:sp>
        <p:nvSpPr>
          <p:cNvPr id="3" name="Content Placeholder 2"/>
          <p:cNvSpPr>
            <a:spLocks noGrp="1"/>
          </p:cNvSpPr>
          <p:nvPr>
            <p:ph idx="1"/>
          </p:nvPr>
        </p:nvSpPr>
        <p:spPr>
          <a:xfrm>
            <a:off x="838200" y="1507524"/>
            <a:ext cx="10515600" cy="4669439"/>
          </a:xfrm>
        </p:spPr>
        <p:txBody>
          <a:bodyPr/>
          <a:lstStyle/>
          <a:p>
            <a:r>
              <a:rPr lang="en-US" sz="3000" dirty="0"/>
              <a:t>Under no circumstances should you EVER cut in front of a truck, especially if traffic is slowing or stopped </a:t>
            </a:r>
            <a:r>
              <a:rPr lang="en-US" sz="3000" dirty="0" smtClean="0"/>
              <a:t>ahead.</a:t>
            </a:r>
            <a:endParaRPr lang="en-US" sz="3000" dirty="0"/>
          </a:p>
          <a:p>
            <a:r>
              <a:rPr lang="en-US" sz="3000" dirty="0"/>
              <a:t>Trucks require much longer stopping distances than passenger vehicles:</a:t>
            </a:r>
          </a:p>
          <a:p>
            <a:pPr lvl="1"/>
            <a:r>
              <a:rPr lang="en-US" sz="2800" dirty="0"/>
              <a:t>At </a:t>
            </a:r>
            <a:r>
              <a:rPr lang="en-US" sz="2800" dirty="0" smtClean="0"/>
              <a:t>55 mph</a:t>
            </a:r>
            <a:r>
              <a:rPr lang="en-US" sz="2800" dirty="0"/>
              <a:t>, it can take a truck more than the length of a football field to </a:t>
            </a:r>
            <a:r>
              <a:rPr lang="en-US" sz="2800" dirty="0" smtClean="0"/>
              <a:t>stop.</a:t>
            </a:r>
            <a:endParaRPr lang="en-US" sz="2800" dirty="0"/>
          </a:p>
          <a:p>
            <a:r>
              <a:rPr lang="en-US" sz="3000" dirty="0"/>
              <a:t>In 2013, </a:t>
            </a:r>
            <a:r>
              <a:rPr lang="en-US" sz="3000" dirty="0" smtClean="0"/>
              <a:t>4 </a:t>
            </a:r>
            <a:r>
              <a:rPr lang="en-US" sz="3000" dirty="0"/>
              <a:t>out of every </a:t>
            </a:r>
            <a:r>
              <a:rPr lang="en-US" sz="3000" dirty="0" smtClean="0"/>
              <a:t>5 </a:t>
            </a:r>
            <a:r>
              <a:rPr lang="en-US" sz="3000" dirty="0"/>
              <a:t>people killed in a crash with a truck were occupants of other </a:t>
            </a:r>
            <a:r>
              <a:rPr lang="en-US" sz="3000" dirty="0" smtClean="0"/>
              <a:t>vehicles.</a:t>
            </a:r>
            <a:endParaRPr lang="en-US" sz="3000" dirty="0"/>
          </a:p>
          <a:p>
            <a:r>
              <a:rPr lang="en-US" sz="3000" dirty="0"/>
              <a:t>Don’t risk your life and the lives of your passengers by being </a:t>
            </a:r>
            <a:r>
              <a:rPr lang="en-US" sz="3000" dirty="0" smtClean="0"/>
              <a:t>impatient.</a:t>
            </a:r>
            <a:endParaRPr lang="en-US" sz="30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12</a:t>
            </a:fld>
            <a:endParaRPr lang="en-US" dirty="0"/>
          </a:p>
        </p:txBody>
      </p:sp>
    </p:spTree>
    <p:custDataLst>
      <p:tags r:id="rId1"/>
    </p:custDataLst>
    <p:extLst>
      <p:ext uri="{BB962C8B-B14F-4D97-AF65-F5344CB8AC3E}">
        <p14:creationId xmlns:p14="http://schemas.microsoft.com/office/powerpoint/2010/main" val="4022929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Improper Road Sharing: </a:t>
            </a:r>
            <a:r>
              <a:rPr lang="en-US" dirty="0" smtClean="0"/>
              <a:t/>
            </a:r>
            <a:br>
              <a:rPr lang="en-US" dirty="0" smtClean="0"/>
            </a:br>
            <a:r>
              <a:rPr lang="en-US" dirty="0" smtClean="0"/>
              <a:t>Lane </a:t>
            </a:r>
            <a:r>
              <a:rPr lang="en-US" dirty="0"/>
              <a:t>Change in Front of a Truck</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13</a:t>
            </a:fld>
            <a:endParaRPr lang="en-US" dirty="0"/>
          </a:p>
        </p:txBody>
      </p:sp>
      <p:pic>
        <p:nvPicPr>
          <p:cNvPr id="6" name="Content Placeholder 5">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54063" y="1553218"/>
            <a:ext cx="6283873" cy="4664376"/>
          </a:xfrm>
        </p:spPr>
      </p:pic>
    </p:spTree>
    <p:custDataLst>
      <p:tags r:id="rId1"/>
    </p:custDataLst>
    <p:extLst>
      <p:ext uri="{BB962C8B-B14F-4D97-AF65-F5344CB8AC3E}">
        <p14:creationId xmlns:p14="http://schemas.microsoft.com/office/powerpoint/2010/main" val="234927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8"/>
            <a:ext cx="10515600" cy="1179685"/>
          </a:xfrm>
        </p:spPr>
        <p:txBody>
          <a:bodyPr/>
          <a:lstStyle/>
          <a:p>
            <a:r>
              <a:rPr lang="en-US" dirty="0"/>
              <a:t>Merging in Front of a Truck</a:t>
            </a:r>
          </a:p>
        </p:txBody>
      </p:sp>
      <p:sp>
        <p:nvSpPr>
          <p:cNvPr id="3" name="Content Placeholder 2"/>
          <p:cNvSpPr>
            <a:spLocks noGrp="1"/>
          </p:cNvSpPr>
          <p:nvPr>
            <p:ph idx="1"/>
          </p:nvPr>
        </p:nvSpPr>
        <p:spPr>
          <a:xfrm>
            <a:off x="838200" y="1569308"/>
            <a:ext cx="10515600" cy="4607655"/>
          </a:xfrm>
        </p:spPr>
        <p:txBody>
          <a:bodyPr>
            <a:normAutofit/>
          </a:bodyPr>
          <a:lstStyle/>
          <a:p>
            <a:r>
              <a:rPr lang="en-US" sz="3000" dirty="0"/>
              <a:t>Much like cutting trucks off, merging is dangerous because of the longer stopping distances required for </a:t>
            </a:r>
            <a:r>
              <a:rPr lang="en-US" sz="3000" dirty="0" smtClean="0"/>
              <a:t>trucks.</a:t>
            </a:r>
            <a:endParaRPr lang="en-US" sz="3000" dirty="0"/>
          </a:p>
          <a:p>
            <a:r>
              <a:rPr lang="en-US" sz="3000" dirty="0"/>
              <a:t>A fully loaded truck weighs up to </a:t>
            </a:r>
            <a:r>
              <a:rPr lang="en-US" sz="3000" dirty="0" smtClean="0"/>
              <a:t>20 </a:t>
            </a:r>
            <a:r>
              <a:rPr lang="en-US" sz="3000" dirty="0"/>
              <a:t>times more than a car so be patient and wait for a truck to pass before merging or changing </a:t>
            </a:r>
            <a:r>
              <a:rPr lang="en-US" sz="3000" dirty="0" smtClean="0"/>
              <a:t>lanes.</a:t>
            </a:r>
            <a:endParaRPr lang="en-US" sz="3000" dirty="0"/>
          </a:p>
          <a:p>
            <a:r>
              <a:rPr lang="en-US" sz="3000" dirty="0"/>
              <a:t>Remember, due to their sheer size and weight, trucks don’t operate the same way that regular vehicles </a:t>
            </a:r>
            <a:r>
              <a:rPr lang="en-US" sz="3000" dirty="0" smtClean="0"/>
              <a:t>do.</a:t>
            </a:r>
            <a:endParaRPr lang="en-US" sz="3000" dirty="0"/>
          </a:p>
          <a:p>
            <a:r>
              <a:rPr lang="en-US" sz="3000" dirty="0"/>
              <a:t>Avoid driving erratically around trucks and give them plenty of time and space to maneuver </a:t>
            </a:r>
            <a:r>
              <a:rPr lang="en-US" sz="3000" dirty="0" smtClean="0"/>
              <a:t>safely.</a:t>
            </a:r>
            <a:endParaRPr lang="en-US" sz="30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14</a:t>
            </a:fld>
            <a:endParaRPr lang="en-US" dirty="0"/>
          </a:p>
        </p:txBody>
      </p:sp>
    </p:spTree>
    <p:extLst>
      <p:ext uri="{BB962C8B-B14F-4D97-AF65-F5344CB8AC3E}">
        <p14:creationId xmlns:p14="http://schemas.microsoft.com/office/powerpoint/2010/main" val="22914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Improper Road Sharing: </a:t>
            </a:r>
            <a:r>
              <a:rPr lang="en-US" dirty="0" smtClean="0"/>
              <a:t/>
            </a:r>
            <a:br>
              <a:rPr lang="en-US" dirty="0" smtClean="0"/>
            </a:br>
            <a:r>
              <a:rPr lang="en-US" dirty="0" smtClean="0"/>
              <a:t>Merging </a:t>
            </a:r>
            <a:r>
              <a:rPr lang="en-US" dirty="0"/>
              <a:t>in Front of a Truck</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15</a:t>
            </a:fld>
            <a:endParaRPr lang="en-US" dirty="0"/>
          </a:p>
        </p:txBody>
      </p:sp>
      <p:pic>
        <p:nvPicPr>
          <p:cNvPr id="6" name="Content Placeholder 7">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39762" y="1414463"/>
            <a:ext cx="6312476" cy="4691178"/>
          </a:xfrm>
        </p:spPr>
      </p:pic>
      <p:sp>
        <p:nvSpPr>
          <p:cNvPr id="7" name="Down Arrow 6"/>
          <p:cNvSpPr/>
          <p:nvPr/>
        </p:nvSpPr>
        <p:spPr>
          <a:xfrm rot="2292943">
            <a:off x="4987935" y="2112391"/>
            <a:ext cx="427141" cy="55498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41585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8"/>
            <a:ext cx="10515600" cy="1179685"/>
          </a:xfrm>
        </p:spPr>
        <p:txBody>
          <a:bodyPr/>
          <a:lstStyle/>
          <a:p>
            <a:r>
              <a:rPr lang="en-US" dirty="0"/>
              <a:t>Maintain a Safe Following Distance</a:t>
            </a:r>
          </a:p>
        </p:txBody>
      </p:sp>
      <p:sp>
        <p:nvSpPr>
          <p:cNvPr id="3" name="Content Placeholder 2"/>
          <p:cNvSpPr>
            <a:spLocks noGrp="1"/>
          </p:cNvSpPr>
          <p:nvPr>
            <p:ph idx="1"/>
          </p:nvPr>
        </p:nvSpPr>
        <p:spPr>
          <a:xfrm>
            <a:off x="838200" y="1556951"/>
            <a:ext cx="10515600" cy="4620012"/>
          </a:xfrm>
        </p:spPr>
        <p:txBody>
          <a:bodyPr>
            <a:normAutofit/>
          </a:bodyPr>
          <a:lstStyle/>
          <a:p>
            <a:r>
              <a:rPr lang="en-US" sz="3000" dirty="0"/>
              <a:t>The rear blind spot, or no-zone, is located behind the trailer of the truck and results from the truck having only side rearview </a:t>
            </a:r>
            <a:r>
              <a:rPr lang="en-US" sz="3000" dirty="0" smtClean="0"/>
              <a:t>mirrors.</a:t>
            </a:r>
            <a:endParaRPr lang="en-US" sz="3000" dirty="0"/>
          </a:p>
          <a:p>
            <a:r>
              <a:rPr lang="en-US" sz="3000" dirty="0"/>
              <a:t>The rear no-zone extends nearly 200 feet from the back of the truck, which is roughly the length of half a football </a:t>
            </a:r>
            <a:r>
              <a:rPr lang="en-US" sz="3000" dirty="0" smtClean="0"/>
              <a:t>field.</a:t>
            </a:r>
            <a:endParaRPr lang="en-US" sz="3000" dirty="0"/>
          </a:p>
          <a:p>
            <a:r>
              <a:rPr lang="en-US" sz="3000" dirty="0"/>
              <a:t>Following too closely can result in an “underride” crash, where the front end of the car is pushed under the rear of the truck’s </a:t>
            </a:r>
            <a:r>
              <a:rPr lang="en-US" sz="3000" dirty="0" smtClean="0"/>
              <a:t>trailer.</a:t>
            </a:r>
            <a:endParaRPr lang="en-US" sz="3000" dirty="0"/>
          </a:p>
          <a:p>
            <a:r>
              <a:rPr lang="en-US" sz="3000" dirty="0"/>
              <a:t>This is not a scenario you want to find yourself in so STAY BACK</a:t>
            </a:r>
            <a:r>
              <a:rPr lang="en-US" sz="3000" dirty="0" smtClean="0"/>
              <a:t>!</a:t>
            </a:r>
            <a:endParaRPr lang="en-US" sz="30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16</a:t>
            </a:fld>
            <a:endParaRPr lang="en-US" dirty="0"/>
          </a:p>
        </p:txBody>
      </p:sp>
    </p:spTree>
    <p:custDataLst>
      <p:tags r:id="rId1"/>
    </p:custDataLst>
    <p:extLst>
      <p:ext uri="{BB962C8B-B14F-4D97-AF65-F5344CB8AC3E}">
        <p14:creationId xmlns:p14="http://schemas.microsoft.com/office/powerpoint/2010/main" val="2633173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135"/>
            <a:ext cx="10515600" cy="1167328"/>
          </a:xfrm>
        </p:spPr>
        <p:txBody>
          <a:bodyPr/>
          <a:lstStyle/>
          <a:p>
            <a:r>
              <a:rPr lang="en-US" dirty="0"/>
              <a:t>Following Too Closely</a:t>
            </a:r>
          </a:p>
        </p:txBody>
      </p:sp>
      <p:sp>
        <p:nvSpPr>
          <p:cNvPr id="3" name="Content Placeholder 2"/>
          <p:cNvSpPr>
            <a:spLocks noGrp="1"/>
          </p:cNvSpPr>
          <p:nvPr>
            <p:ph idx="1"/>
          </p:nvPr>
        </p:nvSpPr>
        <p:spPr>
          <a:xfrm>
            <a:off x="838200" y="1569308"/>
            <a:ext cx="10515600" cy="4607655"/>
          </a:xfrm>
        </p:spPr>
        <p:txBody>
          <a:bodyPr/>
          <a:lstStyle/>
          <a:p>
            <a:r>
              <a:rPr lang="en-US" sz="3200" dirty="0"/>
              <a:t>Following too closely is dangerous for a number of reasons:</a:t>
            </a:r>
          </a:p>
          <a:p>
            <a:pPr lvl="1"/>
            <a:r>
              <a:rPr lang="en-US" sz="2800" dirty="0"/>
              <a:t>You have no idea what’s in front of the truck on the road ahead, such as debris, so you won’t have time to safely avoid hitting </a:t>
            </a:r>
            <a:r>
              <a:rPr lang="en-US" sz="2800" dirty="0" smtClean="0"/>
              <a:t>it.</a:t>
            </a:r>
            <a:endParaRPr lang="en-US" sz="2800" dirty="0"/>
          </a:p>
          <a:p>
            <a:pPr lvl="1"/>
            <a:r>
              <a:rPr lang="en-US" sz="2800" dirty="0"/>
              <a:t>Truck cargo may move and fall from the truck onto the road. If you’re following too closely, you’ll have no room to avoid colliding with anything that falls in front of </a:t>
            </a:r>
            <a:r>
              <a:rPr lang="en-US" sz="2800" dirty="0" smtClean="0"/>
              <a:t>you.</a:t>
            </a:r>
            <a:endParaRPr lang="en-US" sz="2800" dirty="0"/>
          </a:p>
          <a:p>
            <a:pPr lvl="1"/>
            <a:r>
              <a:rPr lang="en-US" sz="2800" dirty="0"/>
              <a:t>You have no view of the traffic flow ahead. If the truck driver has to brake suddenly, you won’t have enough time or space to avoid crashing into the back of the truck, which will result in an underride </a:t>
            </a:r>
            <a:r>
              <a:rPr lang="en-US" sz="2800" dirty="0" smtClean="0"/>
              <a:t>crash.</a:t>
            </a:r>
            <a:endParaRPr lang="en-US" sz="28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17</a:t>
            </a:fld>
            <a:endParaRPr lang="en-US" dirty="0"/>
          </a:p>
        </p:txBody>
      </p:sp>
    </p:spTree>
    <p:extLst>
      <p:ext uri="{BB962C8B-B14F-4D97-AF65-F5344CB8AC3E}">
        <p14:creationId xmlns:p14="http://schemas.microsoft.com/office/powerpoint/2010/main" val="523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8"/>
            <a:ext cx="10515600" cy="1179685"/>
          </a:xfrm>
        </p:spPr>
        <p:txBody>
          <a:bodyPr/>
          <a:lstStyle/>
          <a:p>
            <a:r>
              <a:rPr lang="en-US" dirty="0"/>
              <a:t>Rule of Thumb #3</a:t>
            </a:r>
          </a:p>
        </p:txBody>
      </p:sp>
      <p:sp>
        <p:nvSpPr>
          <p:cNvPr id="3" name="Content Placeholder 2"/>
          <p:cNvSpPr>
            <a:spLocks noGrp="1"/>
          </p:cNvSpPr>
          <p:nvPr>
            <p:ph idx="1"/>
          </p:nvPr>
        </p:nvSpPr>
        <p:spPr>
          <a:xfrm>
            <a:off x="838200" y="1680519"/>
            <a:ext cx="10515600" cy="4496444"/>
          </a:xfrm>
        </p:spPr>
        <p:txBody>
          <a:bodyPr>
            <a:normAutofit/>
          </a:bodyPr>
          <a:lstStyle/>
          <a:p>
            <a:r>
              <a:rPr lang="en-US" sz="3200" dirty="0"/>
              <a:t>Look for the truck driver’s mirrors as you are following. Ideally you want to be far enough back to see the mirrors on both sides of the truck. But, at a minimum, you should see the mirror on the left driver’s side. </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18</a:t>
            </a:fld>
            <a:endParaRPr lang="en-US" dirty="0"/>
          </a:p>
        </p:txBody>
      </p:sp>
    </p:spTree>
    <p:custDataLst>
      <p:tags r:id="rId1"/>
    </p:custDataLst>
    <p:extLst>
      <p:ext uri="{BB962C8B-B14F-4D97-AF65-F5344CB8AC3E}">
        <p14:creationId xmlns:p14="http://schemas.microsoft.com/office/powerpoint/2010/main" val="2382878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422"/>
            <a:ext cx="10515600" cy="1192041"/>
          </a:xfrm>
        </p:spPr>
        <p:txBody>
          <a:bodyPr/>
          <a:lstStyle/>
          <a:p>
            <a:r>
              <a:rPr lang="en-US" dirty="0"/>
              <a:t>Properly Passing a Truck</a:t>
            </a:r>
          </a:p>
        </p:txBody>
      </p:sp>
      <p:sp>
        <p:nvSpPr>
          <p:cNvPr id="3" name="Content Placeholder 2"/>
          <p:cNvSpPr>
            <a:spLocks noGrp="1"/>
          </p:cNvSpPr>
          <p:nvPr>
            <p:ph idx="1"/>
          </p:nvPr>
        </p:nvSpPr>
        <p:spPr>
          <a:xfrm>
            <a:off x="838200" y="1594022"/>
            <a:ext cx="10515600" cy="4582941"/>
          </a:xfrm>
        </p:spPr>
        <p:txBody>
          <a:bodyPr/>
          <a:lstStyle/>
          <a:p>
            <a:r>
              <a:rPr lang="en-US" sz="3200" dirty="0"/>
              <a:t>When sharing the road with </a:t>
            </a:r>
            <a:r>
              <a:rPr lang="en-US" sz="3200" dirty="0" smtClean="0"/>
              <a:t>trucks, </a:t>
            </a:r>
            <a:r>
              <a:rPr lang="en-US" sz="3200" dirty="0"/>
              <a:t>it is extremely important to practice proper passing </a:t>
            </a:r>
            <a:r>
              <a:rPr lang="en-US" sz="3200" dirty="0" smtClean="0"/>
              <a:t>behavior. </a:t>
            </a:r>
            <a:endParaRPr lang="en-US" sz="3200" dirty="0"/>
          </a:p>
          <a:p>
            <a:r>
              <a:rPr lang="en-US" sz="3200" dirty="0"/>
              <a:t>Proper passing includes:</a:t>
            </a:r>
          </a:p>
          <a:p>
            <a:pPr lvl="1"/>
            <a:r>
              <a:rPr lang="en-US" sz="2800" dirty="0"/>
              <a:t>NEVER pass on the </a:t>
            </a:r>
            <a:r>
              <a:rPr lang="en-US" sz="2800" dirty="0" smtClean="0"/>
              <a:t>right.</a:t>
            </a:r>
            <a:endParaRPr lang="en-US" sz="2800" dirty="0"/>
          </a:p>
          <a:p>
            <a:pPr lvl="1"/>
            <a:r>
              <a:rPr lang="en-US" sz="2800" dirty="0"/>
              <a:t>Do not linger next to the truck, especially in the truck driver’s blind spot. Move at a safe steady speed past the </a:t>
            </a:r>
            <a:r>
              <a:rPr lang="en-US" sz="2800" dirty="0" smtClean="0"/>
              <a:t>truck.</a:t>
            </a:r>
            <a:endParaRPr lang="en-US" sz="2800" dirty="0"/>
          </a:p>
          <a:p>
            <a:pPr lvl="1"/>
            <a:r>
              <a:rPr lang="en-US" sz="2800" dirty="0"/>
              <a:t>DO NOT change lanes in front of a truck until you can see the entire front of the truck in your rearview </a:t>
            </a:r>
            <a:r>
              <a:rPr lang="en-US" sz="2800" dirty="0" smtClean="0"/>
              <a:t>mirror.</a:t>
            </a:r>
            <a:endParaRPr lang="en-US" sz="2800" dirty="0"/>
          </a:p>
          <a:p>
            <a:pPr lvl="1"/>
            <a:r>
              <a:rPr lang="en-US" sz="2800" dirty="0"/>
              <a:t>NEVER change lanes in front of a truck then brake or slow down </a:t>
            </a:r>
            <a:r>
              <a:rPr lang="en-US" sz="2800" dirty="0" smtClean="0"/>
              <a:t>suddenly.</a:t>
            </a:r>
            <a:endParaRPr lang="en-US" sz="28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19</a:t>
            </a:fld>
            <a:endParaRPr lang="en-US" dirty="0"/>
          </a:p>
        </p:txBody>
      </p:sp>
    </p:spTree>
    <p:custDataLst>
      <p:tags r:id="rId1"/>
    </p:custDataLst>
    <p:extLst>
      <p:ext uri="{BB962C8B-B14F-4D97-AF65-F5344CB8AC3E}">
        <p14:creationId xmlns:p14="http://schemas.microsoft.com/office/powerpoint/2010/main" val="425114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989"/>
            <a:ext cx="10515600" cy="939114"/>
          </a:xfrm>
        </p:spPr>
        <p:txBody>
          <a:bodyPr/>
          <a:lstStyle/>
          <a:p>
            <a:r>
              <a:rPr lang="en-US" dirty="0"/>
              <a:t>Introduction</a:t>
            </a:r>
          </a:p>
        </p:txBody>
      </p:sp>
      <p:sp>
        <p:nvSpPr>
          <p:cNvPr id="3" name="Content Placeholder 2"/>
          <p:cNvSpPr>
            <a:spLocks noGrp="1"/>
          </p:cNvSpPr>
          <p:nvPr>
            <p:ph idx="1"/>
          </p:nvPr>
        </p:nvSpPr>
        <p:spPr>
          <a:xfrm>
            <a:off x="838200" y="1717589"/>
            <a:ext cx="10515600" cy="4459374"/>
          </a:xfrm>
        </p:spPr>
        <p:txBody>
          <a:bodyPr/>
          <a:lstStyle/>
          <a:p>
            <a:pPr>
              <a:spcBef>
                <a:spcPts val="300"/>
              </a:spcBef>
              <a:spcAft>
                <a:spcPts val="300"/>
              </a:spcAft>
            </a:pPr>
            <a:r>
              <a:rPr lang="en-US" sz="3200" dirty="0"/>
              <a:t>Problem Scope</a:t>
            </a:r>
          </a:p>
          <a:p>
            <a:pPr lvl="1">
              <a:spcBef>
                <a:spcPts val="300"/>
              </a:spcBef>
              <a:spcAft>
                <a:spcPts val="300"/>
              </a:spcAft>
            </a:pPr>
            <a:r>
              <a:rPr lang="en-US" sz="2800" dirty="0"/>
              <a:t>Over three-quarters of crashes </a:t>
            </a:r>
            <a:r>
              <a:rPr lang="en-US" sz="2800" dirty="0" smtClean="0"/>
              <a:t>and near-crashes </a:t>
            </a:r>
            <a:r>
              <a:rPr lang="en-US" sz="2800" dirty="0"/>
              <a:t>involving heavy-vehicles are primarily caused by </a:t>
            </a:r>
            <a:r>
              <a:rPr lang="en-US" sz="2800" dirty="0" smtClean="0"/>
              <a:t>light-vehicles.</a:t>
            </a:r>
            <a:endParaRPr lang="en-US" sz="2800" dirty="0"/>
          </a:p>
          <a:p>
            <a:pPr lvl="1">
              <a:spcBef>
                <a:spcPts val="300"/>
              </a:spcBef>
              <a:spcAft>
                <a:spcPts val="300"/>
              </a:spcAft>
            </a:pPr>
            <a:r>
              <a:rPr lang="en-US" sz="2800" dirty="0"/>
              <a:t>May be indicative of inadequacies in driver education training programs</a:t>
            </a:r>
          </a:p>
          <a:p>
            <a:pPr>
              <a:spcBef>
                <a:spcPts val="300"/>
              </a:spcBef>
              <a:spcAft>
                <a:spcPts val="300"/>
              </a:spcAft>
            </a:pPr>
            <a:r>
              <a:rPr lang="en-US" sz="3200" dirty="0"/>
              <a:t>Objectives</a:t>
            </a:r>
          </a:p>
          <a:p>
            <a:pPr lvl="1">
              <a:spcBef>
                <a:spcPts val="300"/>
              </a:spcBef>
              <a:spcAft>
                <a:spcPts val="300"/>
              </a:spcAft>
            </a:pPr>
            <a:r>
              <a:rPr lang="en-US" sz="2800" dirty="0"/>
              <a:t>Develop a website </a:t>
            </a:r>
            <a:r>
              <a:rPr lang="en-US" sz="2800" dirty="0" smtClean="0"/>
              <a:t>(</a:t>
            </a:r>
            <a:r>
              <a:rPr lang="en-US" sz="2800" dirty="0" smtClean="0">
                <a:hlinkClick r:id="rId4"/>
              </a:rPr>
              <a:t>CMVRoadSharing.org</a:t>
            </a:r>
            <a:r>
              <a:rPr lang="en-US" sz="2800" dirty="0" smtClean="0"/>
              <a:t>) dedicated </a:t>
            </a:r>
            <a:r>
              <a:rPr lang="en-US" sz="2800" dirty="0"/>
              <a:t>to providing video examples of real-world scenarios involving light-vehicle/heavy-vehicle interactions, as well as proper </a:t>
            </a:r>
            <a:r>
              <a:rPr lang="en-US" sz="2800" dirty="0" smtClean="0"/>
              <a:t>sharing-the-road </a:t>
            </a:r>
            <a:r>
              <a:rPr lang="en-US" sz="2800" dirty="0"/>
              <a:t>driving </a:t>
            </a:r>
            <a:r>
              <a:rPr lang="en-US" sz="2800" dirty="0" smtClean="0"/>
              <a:t>behavior</a:t>
            </a:r>
            <a:endParaRPr lang="en-US" sz="28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a:t>
            </a:fld>
            <a:endParaRPr lang="en-US" dirty="0"/>
          </a:p>
        </p:txBody>
      </p:sp>
    </p:spTree>
    <p:custDataLst>
      <p:tags r:id="rId1"/>
    </p:custDataLst>
    <p:extLst>
      <p:ext uri="{BB962C8B-B14F-4D97-AF65-F5344CB8AC3E}">
        <p14:creationId xmlns:p14="http://schemas.microsoft.com/office/powerpoint/2010/main" val="2317226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Improper Road Sharing: </a:t>
            </a:r>
            <a:r>
              <a:rPr lang="en-US" dirty="0" smtClean="0"/>
              <a:t/>
            </a:r>
            <a:br>
              <a:rPr lang="en-US" dirty="0" smtClean="0"/>
            </a:br>
            <a:r>
              <a:rPr lang="en-US" dirty="0" smtClean="0"/>
              <a:t>Passing </a:t>
            </a:r>
            <a:r>
              <a:rPr lang="en-US" dirty="0"/>
              <a:t>a Truck</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20</a:t>
            </a:fld>
            <a:endParaRPr lang="en-US" dirty="0"/>
          </a:p>
        </p:txBody>
      </p:sp>
      <p:pic>
        <p:nvPicPr>
          <p:cNvPr id="8" name="Content Placeholder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996" y="1550138"/>
            <a:ext cx="6292174" cy="4670537"/>
          </a:xfrm>
          <a:prstGeom prst="rect">
            <a:avLst/>
          </a:prstGeom>
        </p:spPr>
      </p:pic>
      <p:sp>
        <p:nvSpPr>
          <p:cNvPr id="9" name="Down Arrow 8"/>
          <p:cNvSpPr/>
          <p:nvPr/>
        </p:nvSpPr>
        <p:spPr>
          <a:xfrm rot="1892066">
            <a:off x="5304783" y="2295648"/>
            <a:ext cx="485882" cy="6681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84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8"/>
            <a:ext cx="10515600" cy="1216755"/>
          </a:xfrm>
        </p:spPr>
        <p:txBody>
          <a:bodyPr/>
          <a:lstStyle/>
          <a:p>
            <a:r>
              <a:rPr lang="en-US" dirty="0"/>
              <a:t>Don’t Get Squeezed!</a:t>
            </a:r>
          </a:p>
        </p:txBody>
      </p:sp>
      <p:sp>
        <p:nvSpPr>
          <p:cNvPr id="3" name="Content Placeholder 2"/>
          <p:cNvSpPr>
            <a:spLocks noGrp="1"/>
          </p:cNvSpPr>
          <p:nvPr>
            <p:ph idx="1"/>
          </p:nvPr>
        </p:nvSpPr>
        <p:spPr>
          <a:xfrm>
            <a:off x="838200" y="1631092"/>
            <a:ext cx="10515600" cy="4545871"/>
          </a:xfrm>
        </p:spPr>
        <p:txBody>
          <a:bodyPr>
            <a:normAutofit/>
          </a:bodyPr>
          <a:lstStyle/>
          <a:p>
            <a:r>
              <a:rPr lang="en-US" sz="3000" dirty="0"/>
              <a:t>When preparing to turn right at an intersection, a truck driver first needs to swing wide to the left, away from the curb to get the trailer around the corner </a:t>
            </a:r>
            <a:r>
              <a:rPr lang="en-US" sz="3000" dirty="0" smtClean="0"/>
              <a:t>safely.</a:t>
            </a:r>
            <a:endParaRPr lang="en-US" sz="3000" dirty="0"/>
          </a:p>
          <a:p>
            <a:r>
              <a:rPr lang="en-US" sz="3000" dirty="0"/>
              <a:t>It may be tempting to squeeze past on the right between the truck and the </a:t>
            </a:r>
            <a:r>
              <a:rPr lang="en-US" sz="3000" dirty="0" smtClean="0"/>
              <a:t>curb.</a:t>
            </a:r>
            <a:endParaRPr lang="en-US" sz="3000" dirty="0"/>
          </a:p>
          <a:p>
            <a:r>
              <a:rPr lang="en-US" sz="3000" dirty="0"/>
              <a:t>But you should NEVER put yourself in this situation or you could get crushed by the </a:t>
            </a:r>
            <a:r>
              <a:rPr lang="en-US" sz="3000" dirty="0" smtClean="0"/>
              <a:t>trailer.</a:t>
            </a:r>
            <a:endParaRPr lang="en-US" sz="30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21</a:t>
            </a:fld>
            <a:endParaRPr lang="en-US" dirty="0"/>
          </a:p>
        </p:txBody>
      </p:sp>
    </p:spTree>
    <p:custDataLst>
      <p:tags r:id="rId1"/>
    </p:custDataLst>
    <p:extLst>
      <p:ext uri="{BB962C8B-B14F-4D97-AF65-F5344CB8AC3E}">
        <p14:creationId xmlns:p14="http://schemas.microsoft.com/office/powerpoint/2010/main" val="170729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92"/>
            <a:ext cx="10515600" cy="1154971"/>
          </a:xfrm>
        </p:spPr>
        <p:txBody>
          <a:bodyPr/>
          <a:lstStyle/>
          <a:p>
            <a:r>
              <a:rPr lang="en-US" dirty="0"/>
              <a:t>Rule of Thumb #4</a:t>
            </a:r>
          </a:p>
        </p:txBody>
      </p:sp>
      <p:sp>
        <p:nvSpPr>
          <p:cNvPr id="3" name="Content Placeholder 2"/>
          <p:cNvSpPr>
            <a:spLocks noGrp="1"/>
          </p:cNvSpPr>
          <p:nvPr>
            <p:ph idx="1"/>
          </p:nvPr>
        </p:nvSpPr>
        <p:spPr>
          <a:xfrm>
            <a:off x="838200" y="1655805"/>
            <a:ext cx="10515600" cy="4521158"/>
          </a:xfrm>
        </p:spPr>
        <p:txBody>
          <a:bodyPr/>
          <a:lstStyle/>
          <a:p>
            <a:r>
              <a:rPr lang="en-US" sz="3200" dirty="0"/>
              <a:t>Avoid passing trucks while they are turning and never attempt to cut in along the </a:t>
            </a:r>
            <a:r>
              <a:rPr lang="en-US" sz="3200" dirty="0" smtClean="0"/>
              <a:t>right </a:t>
            </a:r>
            <a:r>
              <a:rPr lang="en-US" sz="3200" dirty="0"/>
              <a:t>side of a turning truck. Wait to assess the truck driver’s intent before passing.</a:t>
            </a:r>
          </a:p>
          <a:p>
            <a:endParaRPr lang="en-US"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22</a:t>
            </a:fld>
            <a:endParaRPr lang="en-US" dirty="0"/>
          </a:p>
        </p:txBody>
      </p:sp>
    </p:spTree>
    <p:custDataLst>
      <p:tags r:id="rId1"/>
    </p:custDataLst>
    <p:extLst>
      <p:ext uri="{BB962C8B-B14F-4D97-AF65-F5344CB8AC3E}">
        <p14:creationId xmlns:p14="http://schemas.microsoft.com/office/powerpoint/2010/main" val="3908864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and Proper Road Sharing Behavior: Don’t Get Squeezed!</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23</a:t>
            </a:fld>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08122" y="1414463"/>
            <a:ext cx="6775756" cy="4502311"/>
          </a:xfrm>
          <a:prstGeom prst="rect">
            <a:avLst/>
          </a:prstGeom>
        </p:spPr>
      </p:pic>
    </p:spTree>
    <p:custDataLst>
      <p:tags r:id="rId1"/>
    </p:custDataLst>
    <p:extLst>
      <p:ext uri="{BB962C8B-B14F-4D97-AF65-F5344CB8AC3E}">
        <p14:creationId xmlns:p14="http://schemas.microsoft.com/office/powerpoint/2010/main" val="223054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Improper Road Sharing: </a:t>
            </a:r>
            <a:r>
              <a:rPr lang="en-US" dirty="0" smtClean="0"/>
              <a:t/>
            </a:r>
            <a:br>
              <a:rPr lang="en-US" dirty="0" smtClean="0"/>
            </a:br>
            <a:r>
              <a:rPr lang="en-US" dirty="0" smtClean="0"/>
              <a:t>Don’t </a:t>
            </a:r>
            <a:r>
              <a:rPr lang="en-US" dirty="0"/>
              <a:t>Get Squeezed!</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24</a:t>
            </a:fld>
            <a:endParaRPr lang="en-US" dirty="0"/>
          </a:p>
        </p:txBody>
      </p:sp>
      <p:pic>
        <p:nvPicPr>
          <p:cNvPr id="6" name="Content Placeholder 7">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23273" y="1528283"/>
            <a:ext cx="6345454" cy="4714247"/>
          </a:xfrm>
        </p:spPr>
      </p:pic>
    </p:spTree>
    <p:custDataLst>
      <p:tags r:id="rId1"/>
    </p:custDataLst>
    <p:extLst>
      <p:ext uri="{BB962C8B-B14F-4D97-AF65-F5344CB8AC3E}">
        <p14:creationId xmlns:p14="http://schemas.microsoft.com/office/powerpoint/2010/main" val="2880553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988"/>
            <a:ext cx="10515600" cy="1068475"/>
          </a:xfrm>
        </p:spPr>
        <p:txBody>
          <a:bodyPr/>
          <a:lstStyle/>
          <a:p>
            <a:r>
              <a:rPr lang="en-US" dirty="0"/>
              <a:t>Conclusions</a:t>
            </a:r>
          </a:p>
        </p:txBody>
      </p:sp>
      <p:sp>
        <p:nvSpPr>
          <p:cNvPr id="3" name="Content Placeholder 2"/>
          <p:cNvSpPr>
            <a:spLocks noGrp="1"/>
          </p:cNvSpPr>
          <p:nvPr>
            <p:ph idx="1"/>
          </p:nvPr>
        </p:nvSpPr>
        <p:spPr/>
        <p:txBody>
          <a:bodyPr>
            <a:normAutofit/>
          </a:bodyPr>
          <a:lstStyle/>
          <a:p>
            <a:r>
              <a:rPr lang="en-US" sz="3000" dirty="0"/>
              <a:t>Visit the website: </a:t>
            </a:r>
          </a:p>
          <a:p>
            <a:pPr marL="0" indent="0" algn="ctr">
              <a:buNone/>
            </a:pPr>
            <a:r>
              <a:rPr lang="en-US" sz="4000" dirty="0">
                <a:hlinkClick r:id="rId3"/>
              </a:rPr>
              <a:t>www.cmvroadsharing.org</a:t>
            </a:r>
            <a:r>
              <a:rPr lang="en-US" sz="3000" dirty="0"/>
              <a:t> </a:t>
            </a:r>
          </a:p>
          <a:p>
            <a:r>
              <a:rPr lang="en-US" sz="3000" dirty="0"/>
              <a:t>By practicing proper and safe road sharing behavior, you can make truck drivers’ jobs easier and safer and reduce the likelihood of finding yourself in a dangerous and potentially life-threatening conflict involving a large </a:t>
            </a:r>
            <a:r>
              <a:rPr lang="en-US" sz="3000" dirty="0" smtClean="0"/>
              <a:t>truck.</a:t>
            </a:r>
            <a:endParaRPr lang="en-US" sz="30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25</a:t>
            </a:fld>
            <a:endParaRPr lang="en-US" dirty="0"/>
          </a:p>
        </p:txBody>
      </p:sp>
    </p:spTree>
    <p:custDataLst>
      <p:tags r:id="rId1"/>
    </p:custDataLst>
    <p:extLst>
      <p:ext uri="{BB962C8B-B14F-4D97-AF65-F5344CB8AC3E}">
        <p14:creationId xmlns:p14="http://schemas.microsoft.com/office/powerpoint/2010/main" val="3012999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919"/>
            <a:ext cx="10515600" cy="1105544"/>
          </a:xfrm>
        </p:spPr>
        <p:txBody>
          <a:bodyPr/>
          <a:lstStyle/>
          <a:p>
            <a:r>
              <a:rPr lang="en-US" dirty="0"/>
              <a:t>Crash Photos</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26</a:t>
            </a:fld>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61348" y="1414463"/>
            <a:ext cx="8269304" cy="4336853"/>
          </a:xfrm>
        </p:spPr>
      </p:pic>
    </p:spTree>
    <p:custDataLst>
      <p:tags r:id="rId1"/>
    </p:custDataLst>
    <p:extLst>
      <p:ext uri="{BB962C8B-B14F-4D97-AF65-F5344CB8AC3E}">
        <p14:creationId xmlns:p14="http://schemas.microsoft.com/office/powerpoint/2010/main" val="3435637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422"/>
            <a:ext cx="10515600" cy="1192041"/>
          </a:xfrm>
        </p:spPr>
        <p:txBody>
          <a:bodyPr/>
          <a:lstStyle/>
          <a:p>
            <a:r>
              <a:rPr lang="en-US" dirty="0"/>
              <a:t>Final Thoughts…</a:t>
            </a:r>
          </a:p>
        </p:txBody>
      </p:sp>
      <p:sp>
        <p:nvSpPr>
          <p:cNvPr id="3" name="Content Placeholder 2"/>
          <p:cNvSpPr>
            <a:spLocks noGrp="1"/>
          </p:cNvSpPr>
          <p:nvPr>
            <p:ph idx="1"/>
          </p:nvPr>
        </p:nvSpPr>
        <p:spPr>
          <a:xfrm>
            <a:off x="838200" y="1631092"/>
            <a:ext cx="10515600" cy="4545871"/>
          </a:xfrm>
        </p:spPr>
        <p:txBody>
          <a:bodyPr>
            <a:normAutofit/>
          </a:bodyPr>
          <a:lstStyle/>
          <a:p>
            <a:r>
              <a:rPr lang="en-US" sz="3000" dirty="0"/>
              <a:t>Remember, one simple mistake, one bad decision, one moment of impatience or recklessness, or one second of poor judgment is all it takes for crashes to occur. Be patient and use good judgment when sharing the road with trucks. It could save your life and the lives of your passengers</a:t>
            </a:r>
            <a:r>
              <a:rPr lang="en-US" sz="3000" dirty="0" smtClean="0"/>
              <a:t>!</a:t>
            </a:r>
            <a:endParaRPr lang="en-US" sz="3000" dirty="0"/>
          </a:p>
        </p:txBody>
      </p:sp>
      <p:sp>
        <p:nvSpPr>
          <p:cNvPr id="4" name="Date Placeholder 3"/>
          <p:cNvSpPr>
            <a:spLocks noGrp="1"/>
          </p:cNvSpPr>
          <p:nvPr>
            <p:ph type="dt" sz="half" idx="2"/>
          </p:nvPr>
        </p:nvSpPr>
        <p:spPr/>
        <p:txBody>
          <a:bodyPr/>
          <a:lstStyle/>
          <a:p>
            <a:r>
              <a:rPr lang="en-US" dirty="0"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27</a:t>
            </a:fld>
            <a:endParaRPr lang="en-US" dirty="0"/>
          </a:p>
        </p:txBody>
      </p:sp>
    </p:spTree>
    <p:custDataLst>
      <p:tags r:id="rId1"/>
    </p:custDataLst>
    <p:extLst>
      <p:ext uri="{BB962C8B-B14F-4D97-AF65-F5344CB8AC3E}">
        <p14:creationId xmlns:p14="http://schemas.microsoft.com/office/powerpoint/2010/main" val="333509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562"/>
            <a:ext cx="10515600" cy="1117901"/>
          </a:xfrm>
        </p:spPr>
        <p:txBody>
          <a:bodyPr/>
          <a:lstStyle/>
          <a:p>
            <a:r>
              <a:rPr lang="en-US" dirty="0"/>
              <a:t>Key Scenarios</a:t>
            </a:r>
          </a:p>
        </p:txBody>
      </p:sp>
      <p:sp>
        <p:nvSpPr>
          <p:cNvPr id="3" name="Content Placeholder 2"/>
          <p:cNvSpPr>
            <a:spLocks noGrp="1"/>
          </p:cNvSpPr>
          <p:nvPr>
            <p:ph idx="1"/>
          </p:nvPr>
        </p:nvSpPr>
        <p:spPr>
          <a:xfrm>
            <a:off x="838200" y="1643449"/>
            <a:ext cx="10515600" cy="4533514"/>
          </a:xfrm>
        </p:spPr>
        <p:txBody>
          <a:bodyPr/>
          <a:lstStyle/>
          <a:p>
            <a:r>
              <a:rPr lang="en-US" sz="3200" dirty="0"/>
              <a:t>Five key </a:t>
            </a:r>
            <a:r>
              <a:rPr lang="en-US" sz="3200" dirty="0" smtClean="0"/>
              <a:t>sharing-the-road scenarios:</a:t>
            </a:r>
            <a:endParaRPr lang="en-US" sz="3200" dirty="0"/>
          </a:p>
          <a:p>
            <a:pPr lvl="1"/>
            <a:r>
              <a:rPr lang="en-US" sz="2800" dirty="0">
                <a:hlinkClick r:id="rId4"/>
              </a:rPr>
              <a:t>Don’t Hang Out in the No-Zone</a:t>
            </a:r>
            <a:endParaRPr lang="en-US" sz="2800" dirty="0"/>
          </a:p>
          <a:p>
            <a:pPr lvl="1"/>
            <a:r>
              <a:rPr lang="en-US" sz="2800" dirty="0">
                <a:hlinkClick r:id="rId5"/>
              </a:rPr>
              <a:t>Don’t Cut Trucks Off</a:t>
            </a:r>
            <a:endParaRPr lang="en-US" sz="2800" dirty="0"/>
          </a:p>
          <a:p>
            <a:pPr lvl="1"/>
            <a:r>
              <a:rPr lang="en-US" sz="2800" dirty="0">
                <a:hlinkClick r:id="rId6"/>
              </a:rPr>
              <a:t>Maintain a Safe Following Distance</a:t>
            </a:r>
            <a:endParaRPr lang="en-US" sz="2800" dirty="0"/>
          </a:p>
          <a:p>
            <a:pPr lvl="1"/>
            <a:r>
              <a:rPr lang="en-US" sz="2800" dirty="0">
                <a:hlinkClick r:id="rId7"/>
              </a:rPr>
              <a:t>Properly Passing a Truck</a:t>
            </a:r>
            <a:endParaRPr lang="en-US" sz="2800" dirty="0"/>
          </a:p>
          <a:p>
            <a:pPr lvl="1"/>
            <a:r>
              <a:rPr lang="en-US" sz="2800" dirty="0">
                <a:hlinkClick r:id="rId8"/>
              </a:rPr>
              <a:t>Don’t Get </a:t>
            </a:r>
            <a:r>
              <a:rPr lang="en-US" sz="2800" dirty="0" smtClean="0">
                <a:hlinkClick r:id="rId8"/>
              </a:rPr>
              <a:t>Squeezed!</a:t>
            </a:r>
            <a:endParaRPr lang="en-US" sz="2800" dirty="0"/>
          </a:p>
          <a:p>
            <a:r>
              <a:rPr lang="en-US" sz="3200" dirty="0"/>
              <a:t>Website combines naturalistic driving video clips, simulator screenshots, scenario descriptions, short tips </a:t>
            </a:r>
            <a:r>
              <a:rPr lang="en-US" sz="3200" dirty="0" smtClean="0"/>
              <a:t>and </a:t>
            </a:r>
            <a:r>
              <a:rPr lang="en-US" sz="3200" dirty="0"/>
              <a:t>facts, and crash </a:t>
            </a:r>
            <a:r>
              <a:rPr lang="en-US" sz="3200" dirty="0" smtClean="0"/>
              <a:t>photos.</a:t>
            </a:r>
            <a:endParaRPr lang="en-US" sz="32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3</a:t>
            </a:fld>
            <a:endParaRPr lang="en-US" dirty="0"/>
          </a:p>
        </p:txBody>
      </p:sp>
    </p:spTree>
    <p:custDataLst>
      <p:tags r:id="rId1"/>
    </p:custDataLst>
    <p:extLst>
      <p:ext uri="{BB962C8B-B14F-4D97-AF65-F5344CB8AC3E}">
        <p14:creationId xmlns:p14="http://schemas.microsoft.com/office/powerpoint/2010/main" val="307744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919"/>
            <a:ext cx="10515600" cy="1105544"/>
          </a:xfrm>
        </p:spPr>
        <p:txBody>
          <a:bodyPr/>
          <a:lstStyle/>
          <a:p>
            <a:r>
              <a:rPr lang="en-US" dirty="0"/>
              <a:t>Don’t Hang Out in the No-Zone</a:t>
            </a:r>
          </a:p>
        </p:txBody>
      </p:sp>
      <p:sp>
        <p:nvSpPr>
          <p:cNvPr id="3" name="Content Placeholder 2"/>
          <p:cNvSpPr>
            <a:spLocks noGrp="1"/>
          </p:cNvSpPr>
          <p:nvPr>
            <p:ph idx="1"/>
          </p:nvPr>
        </p:nvSpPr>
        <p:spPr>
          <a:xfrm>
            <a:off x="838200" y="1544595"/>
            <a:ext cx="10515600" cy="4632368"/>
          </a:xfrm>
        </p:spPr>
        <p:txBody>
          <a:bodyPr/>
          <a:lstStyle/>
          <a:p>
            <a:pPr>
              <a:spcBef>
                <a:spcPts val="600"/>
              </a:spcBef>
            </a:pPr>
            <a:r>
              <a:rPr lang="en-US" sz="3200" dirty="0"/>
              <a:t>Size and height of a truck </a:t>
            </a:r>
            <a:r>
              <a:rPr lang="en-US" sz="3200" dirty="0" smtClean="0"/>
              <a:t>create </a:t>
            </a:r>
            <a:r>
              <a:rPr lang="en-US" sz="3200" dirty="0"/>
              <a:t>four main blind spots around the truck that other drivers should </a:t>
            </a:r>
            <a:r>
              <a:rPr lang="en-US" sz="3200" dirty="0" smtClean="0"/>
              <a:t>avoid.</a:t>
            </a:r>
            <a:endParaRPr lang="en-US" sz="3200" dirty="0"/>
          </a:p>
          <a:p>
            <a:pPr>
              <a:spcBef>
                <a:spcPts val="600"/>
              </a:spcBef>
            </a:pPr>
            <a:r>
              <a:rPr lang="en-US" sz="3200" dirty="0"/>
              <a:t>These “no-zones” are located at the:</a:t>
            </a:r>
          </a:p>
          <a:p>
            <a:pPr lvl="1">
              <a:spcBef>
                <a:spcPts val="600"/>
              </a:spcBef>
            </a:pPr>
            <a:r>
              <a:rPr lang="en-US" sz="2800" dirty="0"/>
              <a:t>Front of the truck</a:t>
            </a:r>
          </a:p>
          <a:p>
            <a:pPr lvl="1">
              <a:spcBef>
                <a:spcPts val="600"/>
              </a:spcBef>
            </a:pPr>
            <a:r>
              <a:rPr lang="en-US" sz="2800" dirty="0"/>
              <a:t>Back of the truck</a:t>
            </a:r>
          </a:p>
          <a:p>
            <a:pPr lvl="1">
              <a:spcBef>
                <a:spcPts val="600"/>
              </a:spcBef>
            </a:pPr>
            <a:r>
              <a:rPr lang="en-US" sz="2800" dirty="0"/>
              <a:t>Left side of the truck (i.e., driver’s side)</a:t>
            </a:r>
          </a:p>
          <a:p>
            <a:pPr lvl="1">
              <a:spcBef>
                <a:spcPts val="600"/>
              </a:spcBef>
            </a:pPr>
            <a:r>
              <a:rPr lang="en-US" sz="2800" dirty="0"/>
              <a:t>Right side of the truck (i.e., passenger side)</a:t>
            </a:r>
          </a:p>
          <a:p>
            <a:pPr>
              <a:spcBef>
                <a:spcPts val="600"/>
              </a:spcBef>
            </a:pPr>
            <a:r>
              <a:rPr lang="en-US" sz="3200" dirty="0"/>
              <a:t>When your vehicle is in a no-zone, it essentially disappears from the truck driver’s </a:t>
            </a:r>
            <a:r>
              <a:rPr lang="en-US" sz="3200" dirty="0" smtClean="0"/>
              <a:t>view.</a:t>
            </a:r>
            <a:endParaRPr lang="en-US" sz="32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4</a:t>
            </a:fld>
            <a:endParaRPr lang="en-US" dirty="0"/>
          </a:p>
        </p:txBody>
      </p:sp>
    </p:spTree>
    <p:custDataLst>
      <p:tags r:id="rId1"/>
    </p:custDataLst>
    <p:extLst>
      <p:ext uri="{BB962C8B-B14F-4D97-AF65-F5344CB8AC3E}">
        <p14:creationId xmlns:p14="http://schemas.microsoft.com/office/powerpoint/2010/main" val="2597583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205"/>
            <a:ext cx="10515600" cy="1130258"/>
          </a:xfrm>
        </p:spPr>
        <p:txBody>
          <a:bodyPr/>
          <a:lstStyle/>
          <a:p>
            <a:r>
              <a:rPr lang="en-US" dirty="0"/>
              <a:t>Rule of Thumb #1</a:t>
            </a:r>
          </a:p>
        </p:txBody>
      </p:sp>
      <p:sp>
        <p:nvSpPr>
          <p:cNvPr id="3" name="Content Placeholder 2"/>
          <p:cNvSpPr>
            <a:spLocks noGrp="1"/>
          </p:cNvSpPr>
          <p:nvPr>
            <p:ph idx="1"/>
          </p:nvPr>
        </p:nvSpPr>
        <p:spPr>
          <a:xfrm>
            <a:off x="838200" y="1604211"/>
            <a:ext cx="10515600" cy="4572752"/>
          </a:xfrm>
        </p:spPr>
        <p:txBody>
          <a:bodyPr/>
          <a:lstStyle/>
          <a:p>
            <a:r>
              <a:rPr lang="en-US" sz="3200" dirty="0"/>
              <a:t>The larger the vehicle, the larger the blind spot. If you can’t see the truck driver in his/her mirrors, then the truck driver can’t see you!</a:t>
            </a:r>
          </a:p>
          <a:p>
            <a:pPr marL="0" indent="0">
              <a:buNone/>
            </a:pPr>
            <a:endParaRPr lang="en-US"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333" y="2564838"/>
            <a:ext cx="5339334" cy="3791512"/>
          </a:xfrm>
          <a:prstGeom prst="rect">
            <a:avLst/>
          </a:prstGeom>
        </p:spPr>
      </p:pic>
    </p:spTree>
    <p:custDataLst>
      <p:tags r:id="rId1"/>
    </p:custDataLst>
    <p:extLst>
      <p:ext uri="{BB962C8B-B14F-4D97-AF65-F5344CB8AC3E}">
        <p14:creationId xmlns:p14="http://schemas.microsoft.com/office/powerpoint/2010/main" val="766681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849"/>
            <a:ext cx="10515600" cy="1142614"/>
          </a:xfrm>
        </p:spPr>
        <p:txBody>
          <a:bodyPr/>
          <a:lstStyle/>
          <a:p>
            <a:r>
              <a:rPr lang="en-US" dirty="0"/>
              <a:t>No Passing in the Right No-Zone</a:t>
            </a:r>
          </a:p>
        </p:txBody>
      </p:sp>
      <p:sp>
        <p:nvSpPr>
          <p:cNvPr id="3" name="Content Placeholder 2"/>
          <p:cNvSpPr>
            <a:spLocks noGrp="1"/>
          </p:cNvSpPr>
          <p:nvPr>
            <p:ph idx="1"/>
          </p:nvPr>
        </p:nvSpPr>
        <p:spPr>
          <a:xfrm>
            <a:off x="838200" y="1631092"/>
            <a:ext cx="10515600" cy="4545871"/>
          </a:xfrm>
        </p:spPr>
        <p:txBody>
          <a:bodyPr>
            <a:normAutofit/>
          </a:bodyPr>
          <a:lstStyle/>
          <a:p>
            <a:r>
              <a:rPr lang="en-US" sz="3200" dirty="0"/>
              <a:t>The right blind spot, or no-zone, is located on the passenger side of the truck and is a huge area where the truck driver can’t see you at </a:t>
            </a:r>
            <a:r>
              <a:rPr lang="en-US" sz="3200" dirty="0" smtClean="0"/>
              <a:t>all.</a:t>
            </a:r>
            <a:endParaRPr lang="en-US" sz="3200" dirty="0"/>
          </a:p>
          <a:p>
            <a:r>
              <a:rPr lang="en-US" sz="3200" dirty="0"/>
              <a:t>This area can be three lanes wide and as long as the </a:t>
            </a:r>
            <a:r>
              <a:rPr lang="en-US" sz="3200" dirty="0" smtClean="0"/>
              <a:t>trailer.</a:t>
            </a:r>
            <a:endParaRPr lang="en-US" sz="3200" dirty="0"/>
          </a:p>
          <a:p>
            <a:r>
              <a:rPr lang="en-US" sz="3200" dirty="0"/>
              <a:t>DO NOT pass on the right of a truck!</a:t>
            </a:r>
          </a:p>
          <a:p>
            <a:r>
              <a:rPr lang="en-US" sz="3200" dirty="0"/>
              <a:t>It’s the most dangerous area for passing, as you are essentially invisible to the truck driver the entire time you are in the </a:t>
            </a:r>
            <a:r>
              <a:rPr lang="en-US" sz="3200" dirty="0" smtClean="0"/>
              <a:t>no-zone.</a:t>
            </a:r>
            <a:endParaRPr lang="en-US" sz="32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6</a:t>
            </a:fld>
            <a:endParaRPr lang="en-US" dirty="0"/>
          </a:p>
        </p:txBody>
      </p:sp>
    </p:spTree>
    <p:custDataLst>
      <p:tags r:id="rId1"/>
    </p:custDataLst>
    <p:extLst>
      <p:ext uri="{BB962C8B-B14F-4D97-AF65-F5344CB8AC3E}">
        <p14:creationId xmlns:p14="http://schemas.microsoft.com/office/powerpoint/2010/main" val="1431387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Improper Road Sharing: </a:t>
            </a:r>
            <a:r>
              <a:rPr lang="en-US" dirty="0" smtClean="0"/>
              <a:t/>
            </a:r>
            <a:br>
              <a:rPr lang="en-US" dirty="0" smtClean="0"/>
            </a:br>
            <a:r>
              <a:rPr lang="en-US" dirty="0" smtClean="0"/>
              <a:t>Passing </a:t>
            </a:r>
            <a:r>
              <a:rPr lang="en-US" dirty="0"/>
              <a:t>on the Right</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7</a:t>
            </a:fld>
            <a:endParaRPr lang="en-US" dirty="0"/>
          </a:p>
        </p:txBody>
      </p:sp>
      <p:pic>
        <p:nvPicPr>
          <p:cNvPr id="6" name="Content Placeholder 5">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74430" y="1561479"/>
            <a:ext cx="6243140" cy="4647855"/>
          </a:xfrm>
        </p:spPr>
      </p:pic>
    </p:spTree>
    <p:custDataLst>
      <p:tags r:id="rId1"/>
    </p:custDataLst>
    <p:extLst>
      <p:ext uri="{BB962C8B-B14F-4D97-AF65-F5344CB8AC3E}">
        <p14:creationId xmlns:p14="http://schemas.microsoft.com/office/powerpoint/2010/main" val="1194370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4205"/>
            <a:ext cx="10515600" cy="1130258"/>
          </a:xfrm>
        </p:spPr>
        <p:txBody>
          <a:bodyPr/>
          <a:lstStyle/>
          <a:p>
            <a:r>
              <a:rPr lang="en-US" dirty="0"/>
              <a:t>Pass Steadily Through the Left No-Zone</a:t>
            </a:r>
          </a:p>
        </p:txBody>
      </p:sp>
      <p:sp>
        <p:nvSpPr>
          <p:cNvPr id="3" name="Content Placeholder 2"/>
          <p:cNvSpPr>
            <a:spLocks noGrp="1"/>
          </p:cNvSpPr>
          <p:nvPr>
            <p:ph idx="1"/>
          </p:nvPr>
        </p:nvSpPr>
        <p:spPr>
          <a:xfrm>
            <a:off x="838200" y="1631092"/>
            <a:ext cx="10515600" cy="4545871"/>
          </a:xfrm>
        </p:spPr>
        <p:txBody>
          <a:bodyPr>
            <a:normAutofit/>
          </a:bodyPr>
          <a:lstStyle/>
          <a:p>
            <a:r>
              <a:rPr lang="en-US" sz="3000" dirty="0"/>
              <a:t>The left blind spot, or no-zone, is located on the driver’s side of the </a:t>
            </a:r>
            <a:r>
              <a:rPr lang="en-US" sz="3000" dirty="0" smtClean="0"/>
              <a:t>truck.</a:t>
            </a:r>
            <a:endParaRPr lang="en-US" sz="3000" dirty="0"/>
          </a:p>
          <a:p>
            <a:r>
              <a:rPr lang="en-US" sz="3000" dirty="0"/>
              <a:t>It is nowhere near as dangerous as the right no-zone, but it’s equally dangerous to linger </a:t>
            </a:r>
            <a:r>
              <a:rPr lang="en-US" sz="3000" dirty="0" smtClean="0"/>
              <a:t>in.</a:t>
            </a:r>
            <a:endParaRPr lang="en-US" sz="3000" dirty="0"/>
          </a:p>
          <a:p>
            <a:r>
              <a:rPr lang="en-US" sz="3000" dirty="0"/>
              <a:t>Traveling alongside a truck puts you in danger of being sideswiped if the truck changes lanes or has to swerve for any </a:t>
            </a:r>
            <a:r>
              <a:rPr lang="en-US" sz="3000" dirty="0" smtClean="0"/>
              <a:t>reason.</a:t>
            </a:r>
            <a:endParaRPr lang="en-US" sz="3000" dirty="0"/>
          </a:p>
          <a:p>
            <a:r>
              <a:rPr lang="en-US" sz="3000" dirty="0"/>
              <a:t>If you need to pass a truck, move through the left no-zone steadily until you’re safely </a:t>
            </a:r>
            <a:r>
              <a:rPr lang="en-US" sz="3000" dirty="0" smtClean="0"/>
              <a:t>past.</a:t>
            </a:r>
            <a:endParaRPr lang="en-US" sz="3000" dirty="0"/>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8</a:t>
            </a:fld>
            <a:endParaRPr lang="en-US" dirty="0"/>
          </a:p>
        </p:txBody>
      </p:sp>
    </p:spTree>
    <p:custDataLst>
      <p:tags r:id="rId1"/>
    </p:custDataLst>
    <p:extLst>
      <p:ext uri="{BB962C8B-B14F-4D97-AF65-F5344CB8AC3E}">
        <p14:creationId xmlns:p14="http://schemas.microsoft.com/office/powerpoint/2010/main" val="270445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of Improper Road Sharing: </a:t>
            </a:r>
            <a:r>
              <a:rPr lang="en-US" dirty="0" smtClean="0"/>
              <a:t/>
            </a:r>
            <a:br>
              <a:rPr lang="en-US" dirty="0" smtClean="0"/>
            </a:br>
            <a:r>
              <a:rPr lang="en-US" dirty="0" smtClean="0"/>
              <a:t>Lingering </a:t>
            </a:r>
            <a:r>
              <a:rPr lang="en-US" dirty="0"/>
              <a:t>in the Left No-Zone</a:t>
            </a:r>
          </a:p>
        </p:txBody>
      </p:sp>
      <p:sp>
        <p:nvSpPr>
          <p:cNvPr id="4" name="Date Placeholder 3"/>
          <p:cNvSpPr>
            <a:spLocks noGrp="1"/>
          </p:cNvSpPr>
          <p:nvPr>
            <p:ph type="dt" sz="half" idx="2"/>
          </p:nvPr>
        </p:nvSpPr>
        <p:spPr/>
        <p:txBody>
          <a:bodyPr/>
          <a:lstStyle/>
          <a:p>
            <a:r>
              <a:rPr lang="en-US" smtClean="0"/>
              <a:t>Sharing the Road | Updated Fall 2017</a:t>
            </a:r>
            <a:endParaRPr lang="en-US" dirty="0"/>
          </a:p>
        </p:txBody>
      </p:sp>
      <p:sp>
        <p:nvSpPr>
          <p:cNvPr id="5" name="Slide Number Placeholder 4"/>
          <p:cNvSpPr>
            <a:spLocks noGrp="1"/>
          </p:cNvSpPr>
          <p:nvPr>
            <p:ph type="sldNum" sz="quarter" idx="4"/>
          </p:nvPr>
        </p:nvSpPr>
        <p:spPr/>
        <p:txBody>
          <a:bodyPr/>
          <a:lstStyle/>
          <a:p>
            <a:fld id="{793C9613-5298-4C12-87A5-C381F6C17318}" type="slidenum">
              <a:rPr lang="en-US" smtClean="0"/>
              <a:pPr/>
              <a:t>9</a:t>
            </a:fld>
            <a:endParaRPr lang="en-US" dirty="0"/>
          </a:p>
        </p:txBody>
      </p:sp>
      <p:pic>
        <p:nvPicPr>
          <p:cNvPr id="6" name="Content Placeholder 5">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67138" y="1414463"/>
            <a:ext cx="6457723" cy="4762500"/>
          </a:xfrm>
        </p:spPr>
      </p:pic>
    </p:spTree>
    <p:custDataLst>
      <p:tags r:id="rId1"/>
    </p:custDataLst>
    <p:extLst>
      <p:ext uri="{BB962C8B-B14F-4D97-AF65-F5344CB8AC3E}">
        <p14:creationId xmlns:p14="http://schemas.microsoft.com/office/powerpoint/2010/main" val="30889238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afe-D color scheme">
      <a:dk1>
        <a:srgbClr val="861F41"/>
      </a:dk1>
      <a:lt1>
        <a:sysClr val="window" lastClr="FFFFFF"/>
      </a:lt1>
      <a:dk2>
        <a:srgbClr val="E87722"/>
      </a:dk2>
      <a:lt2>
        <a:srgbClr val="E7E6E6"/>
      </a:lt2>
      <a:accent1>
        <a:srgbClr val="861F41"/>
      </a:accent1>
      <a:accent2>
        <a:srgbClr val="E87722"/>
      </a:accent2>
      <a:accent3>
        <a:srgbClr val="777777"/>
      </a:accent3>
      <a:accent4>
        <a:srgbClr val="DDDDDD"/>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concept 1 R2" id="{A7ABC49B-2E5C-4433-B5DB-4C87EC7C4CCA}" vid="{4B81E2FB-6915-4C50-9F7A-AA42DD1B8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TotalTime>
  <Words>1694</Words>
  <Application>Microsoft Macintosh PowerPoint</Application>
  <PresentationFormat>Widescreen</PresentationFormat>
  <Paragraphs>165</Paragraphs>
  <Slides>27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Calibri Light</vt:lpstr>
      <vt:lpstr>Arial</vt:lpstr>
      <vt:lpstr>Office Theme</vt:lpstr>
      <vt:lpstr>Sharing the Road with Commercial Motor Vehicles</vt:lpstr>
      <vt:lpstr>Introduction</vt:lpstr>
      <vt:lpstr>Key Scenarios</vt:lpstr>
      <vt:lpstr>Don’t Hang Out in the No-Zone</vt:lpstr>
      <vt:lpstr>Rule of Thumb #1</vt:lpstr>
      <vt:lpstr>No Passing in the Right No-Zone</vt:lpstr>
      <vt:lpstr>Example of Improper Road Sharing:  Passing on the Right</vt:lpstr>
      <vt:lpstr>Pass Steadily Through the Left No-Zone</vt:lpstr>
      <vt:lpstr>Example of Improper Road Sharing:  Lingering in the Left No-Zone</vt:lpstr>
      <vt:lpstr>Don’t Cut Trucks Off</vt:lpstr>
      <vt:lpstr>Rule of Thumb #2</vt:lpstr>
      <vt:lpstr>Changing Lanes in Front of a Truck</vt:lpstr>
      <vt:lpstr>Example of Improper Road Sharing:  Lane Change in Front of a Truck</vt:lpstr>
      <vt:lpstr>Merging in Front of a Truck</vt:lpstr>
      <vt:lpstr>Example of Improper Road Sharing:  Merging in Front of a Truck</vt:lpstr>
      <vt:lpstr>Maintain a Safe Following Distance</vt:lpstr>
      <vt:lpstr>Following Too Closely</vt:lpstr>
      <vt:lpstr>Rule of Thumb #3</vt:lpstr>
      <vt:lpstr>Properly Passing a Truck</vt:lpstr>
      <vt:lpstr>Example of Improper Road Sharing:  Passing a Truck</vt:lpstr>
      <vt:lpstr>Don’t Get Squeezed!</vt:lpstr>
      <vt:lpstr>Rule of Thumb #4</vt:lpstr>
      <vt:lpstr>Improper and Proper Road Sharing Behavior: Don’t Get Squeezed!</vt:lpstr>
      <vt:lpstr>Example of Improper Road Sharing:  Don’t Get Squeezed!</vt:lpstr>
      <vt:lpstr>Conclusions</vt:lpstr>
      <vt:lpstr>Crash Photos</vt:lpstr>
      <vt:lpstr>Final Thoughts…</vt:lpstr>
    </vt:vector>
  </TitlesOfParts>
  <Company>Virginia Tech Transportation Institute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Moeller</dc:creator>
  <cp:lastModifiedBy>Laura Krisch</cp:lastModifiedBy>
  <cp:revision>32</cp:revision>
  <dcterms:created xsi:type="dcterms:W3CDTF">2017-05-02T19:10:47Z</dcterms:created>
  <dcterms:modified xsi:type="dcterms:W3CDTF">2017-11-08T14:09:36Z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04BC3177-9F18-42AB-ADF7-5C91D1B9C99E</vt:lpwstr>
  </property>
  <property fmtid="{D5CDD505-2E9C-101B-9397-08002B2CF9AE}" pid="3" name="ArticulatePath">
    <vt:lpwstr>Sharing the Road_2017</vt:lpwstr>
  </property>
</Properties>
</file>