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v" ContentType="video/x-ms-wm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5"/>
  </p:notesMasterIdLst>
  <p:sldIdLst>
    <p:sldId id="256" r:id="rId2"/>
    <p:sldId id="332" r:id="rId3"/>
    <p:sldId id="258" r:id="rId4"/>
    <p:sldId id="293" r:id="rId5"/>
    <p:sldId id="294" r:id="rId6"/>
    <p:sldId id="295" r:id="rId7"/>
    <p:sldId id="296" r:id="rId8"/>
    <p:sldId id="331" r:id="rId9"/>
    <p:sldId id="333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34" r:id="rId19"/>
    <p:sldId id="306" r:id="rId20"/>
    <p:sldId id="335" r:id="rId21"/>
    <p:sldId id="336" r:id="rId22"/>
    <p:sldId id="307" r:id="rId23"/>
    <p:sldId id="337" r:id="rId24"/>
    <p:sldId id="308" r:id="rId25"/>
    <p:sldId id="309" r:id="rId26"/>
    <p:sldId id="310" r:id="rId27"/>
    <p:sldId id="311" r:id="rId28"/>
    <p:sldId id="312" r:id="rId29"/>
    <p:sldId id="313" r:id="rId30"/>
    <p:sldId id="342" r:id="rId31"/>
    <p:sldId id="339" r:id="rId32"/>
    <p:sldId id="340" r:id="rId33"/>
    <p:sldId id="316" r:id="rId34"/>
    <p:sldId id="317" r:id="rId35"/>
    <p:sldId id="318" r:id="rId36"/>
    <p:sldId id="341" r:id="rId37"/>
    <p:sldId id="319" r:id="rId38"/>
    <p:sldId id="320" r:id="rId39"/>
    <p:sldId id="321" r:id="rId40"/>
    <p:sldId id="322" r:id="rId41"/>
    <p:sldId id="323" r:id="rId42"/>
    <p:sldId id="324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oViY6EPXL8mJBebLmveyA==" hashData="arHD7eZBhVQs+8FkTKUcG79zjns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84296" autoAdjust="0"/>
  </p:normalViewPr>
  <p:slideViewPr>
    <p:cSldViewPr snapToGrid="0">
      <p:cViewPr varScale="1">
        <p:scale>
          <a:sx n="92" d="100"/>
          <a:sy n="92" d="100"/>
        </p:scale>
        <p:origin x="1088" y="1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5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Trimble" userId="62503c84-a45c-41fe-8708-1d68c9cc0de5" providerId="ADAL" clId="{8461F270-5B97-49DB-9BEF-D84226856748}"/>
    <pc:docChg chg="undo custSel addSld delSld modSld">
      <pc:chgData name="Tammy Trimble" userId="62503c84-a45c-41fe-8708-1d68c9cc0de5" providerId="ADAL" clId="{8461F270-5B97-49DB-9BEF-D84226856748}" dt="2017-10-19T23:57:29.420" v="1458"/>
      <pc:docMkLst>
        <pc:docMk/>
      </pc:docMkLst>
      <pc:sldChg chg="modSp delCm">
        <pc:chgData name="Tammy Trimble" userId="62503c84-a45c-41fe-8708-1d68c9cc0de5" providerId="ADAL" clId="{8461F270-5B97-49DB-9BEF-D84226856748}" dt="2017-10-19T22:53:23.264" v="18" actId="20577"/>
        <pc:sldMkLst>
          <pc:docMk/>
          <pc:sldMk cId="963019627" sldId="299"/>
        </pc:sldMkLst>
        <pc:spChg chg="mod">
          <ac:chgData name="Tammy Trimble" userId="62503c84-a45c-41fe-8708-1d68c9cc0de5" providerId="ADAL" clId="{8461F270-5B97-49DB-9BEF-D84226856748}" dt="2017-10-19T22:53:23.264" v="18" actId="20577"/>
          <ac:spMkLst>
            <pc:docMk/>
            <pc:sldMk cId="963019627" sldId="299"/>
            <ac:spMk id="3" creationId="{00000000-0000-0000-0000-000000000000}"/>
          </ac:spMkLst>
        </pc:spChg>
      </pc:sldChg>
      <pc:sldChg chg="addSp modSp delCm modNotesTx">
        <pc:chgData name="Tammy Trimble" userId="62503c84-a45c-41fe-8708-1d68c9cc0de5" providerId="ADAL" clId="{8461F270-5B97-49DB-9BEF-D84226856748}" dt="2017-10-19T23:03:22.164" v="265" actId="1076"/>
        <pc:sldMkLst>
          <pc:docMk/>
          <pc:sldMk cId="1397526284" sldId="307"/>
        </pc:sldMkLst>
        <pc:spChg chg="mod">
          <ac:chgData name="Tammy Trimble" userId="62503c84-a45c-41fe-8708-1d68c9cc0de5" providerId="ADAL" clId="{8461F270-5B97-49DB-9BEF-D84226856748}" dt="2017-10-19T22:56:16.298" v="26" actId="6549"/>
          <ac:spMkLst>
            <pc:docMk/>
            <pc:sldMk cId="1397526284" sldId="307"/>
            <ac:spMk id="2" creationId="{00000000-0000-0000-0000-000000000000}"/>
          </ac:spMkLst>
        </pc:spChg>
        <pc:spChg chg="mod">
          <ac:chgData name="Tammy Trimble" userId="62503c84-a45c-41fe-8708-1d68c9cc0de5" providerId="ADAL" clId="{8461F270-5B97-49DB-9BEF-D84226856748}" dt="2017-10-19T22:56:26.081" v="27"/>
          <ac:spMkLst>
            <pc:docMk/>
            <pc:sldMk cId="1397526284" sldId="307"/>
            <ac:spMk id="3" creationId="{00000000-0000-0000-0000-000000000000}"/>
          </ac:spMkLst>
        </pc:spChg>
        <pc:spChg chg="add mod">
          <ac:chgData name="Tammy Trimble" userId="62503c84-a45c-41fe-8708-1d68c9cc0de5" providerId="ADAL" clId="{8461F270-5B97-49DB-9BEF-D84226856748}" dt="2017-10-19T23:03:05.035" v="262" actId="14100"/>
          <ac:spMkLst>
            <pc:docMk/>
            <pc:sldMk cId="1397526284" sldId="307"/>
            <ac:spMk id="7" creationId="{F90B196C-EDCA-4AD0-9C7A-46E54977CEEB}"/>
          </ac:spMkLst>
        </pc:spChg>
        <pc:spChg chg="add mod">
          <ac:chgData name="Tammy Trimble" userId="62503c84-a45c-41fe-8708-1d68c9cc0de5" providerId="ADAL" clId="{8461F270-5B97-49DB-9BEF-D84226856748}" dt="2017-10-19T23:03:16.214" v="264" actId="1076"/>
          <ac:spMkLst>
            <pc:docMk/>
            <pc:sldMk cId="1397526284" sldId="307"/>
            <ac:spMk id="8" creationId="{30C9E3FF-00F3-4625-8CAD-930FE34BE571}"/>
          </ac:spMkLst>
        </pc:spChg>
        <pc:picChg chg="mod ord modCrop">
          <ac:chgData name="Tammy Trimble" userId="62503c84-a45c-41fe-8708-1d68c9cc0de5" providerId="ADAL" clId="{8461F270-5B97-49DB-9BEF-D84226856748}" dt="2017-10-19T23:03:22.164" v="265" actId="1076"/>
          <ac:picMkLst>
            <pc:docMk/>
            <pc:sldMk cId="1397526284" sldId="307"/>
            <ac:picMk id="6" creationId="{00000000-0000-0000-0000-000000000000}"/>
          </ac:picMkLst>
        </pc:picChg>
      </pc:sldChg>
      <pc:sldChg chg="modSp delCm">
        <pc:chgData name="Tammy Trimble" userId="62503c84-a45c-41fe-8708-1d68c9cc0de5" providerId="ADAL" clId="{8461F270-5B97-49DB-9BEF-D84226856748}" dt="2017-10-19T23:04:04.325" v="285" actId="20577"/>
        <pc:sldMkLst>
          <pc:docMk/>
          <pc:sldMk cId="3300319800" sldId="312"/>
        </pc:sldMkLst>
        <pc:spChg chg="mod">
          <ac:chgData name="Tammy Trimble" userId="62503c84-a45c-41fe-8708-1d68c9cc0de5" providerId="ADAL" clId="{8461F270-5B97-49DB-9BEF-D84226856748}" dt="2017-10-19T23:04:04.325" v="285" actId="20577"/>
          <ac:spMkLst>
            <pc:docMk/>
            <pc:sldMk cId="3300319800" sldId="312"/>
            <ac:spMk id="6" creationId="{00000000-0000-0000-0000-000000000000}"/>
          </ac:spMkLst>
        </pc:spChg>
      </pc:sldChg>
      <pc:sldChg chg="modSp">
        <pc:chgData name="Tammy Trimble" userId="62503c84-a45c-41fe-8708-1d68c9cc0de5" providerId="ADAL" clId="{8461F270-5B97-49DB-9BEF-D84226856748}" dt="2017-10-19T22:53:03.438" v="2" actId="27636"/>
        <pc:sldMkLst>
          <pc:docMk/>
          <pc:sldMk cId="2549459490" sldId="336"/>
        </pc:sldMkLst>
        <pc:spChg chg="mod">
          <ac:chgData name="Tammy Trimble" userId="62503c84-a45c-41fe-8708-1d68c9cc0de5" providerId="ADAL" clId="{8461F270-5B97-49DB-9BEF-D84226856748}" dt="2017-10-19T22:53:03.438" v="2" actId="27636"/>
          <ac:spMkLst>
            <pc:docMk/>
            <pc:sldMk cId="2549459490" sldId="336"/>
            <ac:spMk id="3" creationId="{00000000-0000-0000-0000-000000000000}"/>
          </ac:spMkLst>
        </pc:spChg>
      </pc:sldChg>
      <pc:sldChg chg="modSp del delCm modNotesTx">
        <pc:chgData name="Tammy Trimble" userId="62503c84-a45c-41fe-8708-1d68c9cc0de5" providerId="ADAL" clId="{8461F270-5B97-49DB-9BEF-D84226856748}" dt="2017-10-19T23:56:10.539" v="1450" actId="2696"/>
        <pc:sldMkLst>
          <pc:docMk/>
          <pc:sldMk cId="1876597327" sldId="338"/>
        </pc:sldMkLst>
        <pc:spChg chg="mod">
          <ac:chgData name="Tammy Trimble" userId="62503c84-a45c-41fe-8708-1d68c9cc0de5" providerId="ADAL" clId="{8461F270-5B97-49DB-9BEF-D84226856748}" dt="2017-10-19T23:18:58.807" v="429" actId="6549"/>
          <ac:spMkLst>
            <pc:docMk/>
            <pc:sldMk cId="1876597327" sldId="338"/>
            <ac:spMk id="3" creationId="{00000000-0000-0000-0000-000000000000}"/>
          </ac:spMkLst>
        </pc:spChg>
        <pc:spChg chg="mod">
          <ac:chgData name="Tammy Trimble" userId="62503c84-a45c-41fe-8708-1d68c9cc0de5" providerId="ADAL" clId="{8461F270-5B97-49DB-9BEF-D84226856748}" dt="2017-10-19T23:18:46.583" v="427" actId="14100"/>
          <ac:spMkLst>
            <pc:docMk/>
            <pc:sldMk cId="1876597327" sldId="338"/>
            <ac:spMk id="4" creationId="{00000000-0000-0000-0000-000000000000}"/>
          </ac:spMkLst>
        </pc:spChg>
      </pc:sldChg>
      <pc:sldChg chg="modSp">
        <pc:chgData name="Tammy Trimble" userId="62503c84-a45c-41fe-8708-1d68c9cc0de5" providerId="ADAL" clId="{8461F270-5B97-49DB-9BEF-D84226856748}" dt="2017-10-19T22:53:03.576" v="5" actId="27636"/>
        <pc:sldMkLst>
          <pc:docMk/>
          <pc:sldMk cId="2554473023" sldId="340"/>
        </pc:sldMkLst>
        <pc:spChg chg="mod">
          <ac:chgData name="Tammy Trimble" userId="62503c84-a45c-41fe-8708-1d68c9cc0de5" providerId="ADAL" clId="{8461F270-5B97-49DB-9BEF-D84226856748}" dt="2017-10-19T22:53:03.576" v="5" actId="27636"/>
          <ac:spMkLst>
            <pc:docMk/>
            <pc:sldMk cId="2554473023" sldId="340"/>
            <ac:spMk id="4" creationId="{00000000-0000-0000-0000-000000000000}"/>
          </ac:spMkLst>
        </pc:spChg>
      </pc:sldChg>
      <pc:sldChg chg="addSp delSp modSp add addCm delCm modNotesTx">
        <pc:chgData name="Tammy Trimble" userId="62503c84-a45c-41fe-8708-1d68c9cc0de5" providerId="ADAL" clId="{8461F270-5B97-49DB-9BEF-D84226856748}" dt="2017-10-19T23:57:29.420" v="1458"/>
        <pc:sldMkLst>
          <pc:docMk/>
          <pc:sldMk cId="1317924966" sldId="342"/>
        </pc:sldMkLst>
        <pc:spChg chg="del">
          <ac:chgData name="Tammy Trimble" userId="62503c84-a45c-41fe-8708-1d68c9cc0de5" providerId="ADAL" clId="{8461F270-5B97-49DB-9BEF-D84226856748}" dt="2017-10-19T23:19:17.580" v="431" actId="478"/>
          <ac:spMkLst>
            <pc:docMk/>
            <pc:sldMk cId="1317924966" sldId="342"/>
            <ac:spMk id="3" creationId="{00000000-0000-0000-0000-000000000000}"/>
          </ac:spMkLst>
        </pc:spChg>
        <pc:spChg chg="del">
          <ac:chgData name="Tammy Trimble" userId="62503c84-a45c-41fe-8708-1d68c9cc0de5" providerId="ADAL" clId="{8461F270-5B97-49DB-9BEF-D84226856748}" dt="2017-10-19T23:19:27.472" v="433" actId="478"/>
          <ac:spMkLst>
            <pc:docMk/>
            <pc:sldMk cId="1317924966" sldId="342"/>
            <ac:spMk id="4" creationId="{00000000-0000-0000-0000-000000000000}"/>
          </ac:spMkLst>
        </pc:spChg>
        <pc:spChg chg="del">
          <ac:chgData name="Tammy Trimble" userId="62503c84-a45c-41fe-8708-1d68c9cc0de5" providerId="ADAL" clId="{8461F270-5B97-49DB-9BEF-D84226856748}" dt="2017-10-19T23:19:33.809" v="436" actId="478"/>
          <ac:spMkLst>
            <pc:docMk/>
            <pc:sldMk cId="1317924966" sldId="342"/>
            <ac:spMk id="8" creationId="{00000000-0000-0000-0000-000000000000}"/>
          </ac:spMkLst>
        </pc:spChg>
        <pc:spChg chg="del">
          <ac:chgData name="Tammy Trimble" userId="62503c84-a45c-41fe-8708-1d68c9cc0de5" providerId="ADAL" clId="{8461F270-5B97-49DB-9BEF-D84226856748}" dt="2017-10-19T23:19:31.819" v="435" actId="478"/>
          <ac:spMkLst>
            <pc:docMk/>
            <pc:sldMk cId="1317924966" sldId="342"/>
            <ac:spMk id="9" creationId="{00000000-0000-0000-0000-000000000000}"/>
          </ac:spMkLst>
        </pc:spChg>
        <pc:spChg chg="mod">
          <ac:chgData name="Tammy Trimble" userId="62503c84-a45c-41fe-8708-1d68c9cc0de5" providerId="ADAL" clId="{8461F270-5B97-49DB-9BEF-D84226856748}" dt="2017-10-19T23:55:52.809" v="1449" actId="1076"/>
          <ac:spMkLst>
            <pc:docMk/>
            <pc:sldMk cId="1317924966" sldId="342"/>
            <ac:spMk id="10" creationId="{00000000-0000-0000-0000-000000000000}"/>
          </ac:spMkLst>
        </pc:spChg>
        <pc:spChg chg="add del mod">
          <ac:chgData name="Tammy Trimble" userId="62503c84-a45c-41fe-8708-1d68c9cc0de5" providerId="ADAL" clId="{8461F270-5B97-49DB-9BEF-D84226856748}" dt="2017-10-19T23:19:24.169" v="432" actId="478"/>
          <ac:spMkLst>
            <pc:docMk/>
            <pc:sldMk cId="1317924966" sldId="342"/>
            <ac:spMk id="11" creationId="{E78D6EF4-43EA-41E0-8436-D41F317F5FFB}"/>
          </ac:spMkLst>
        </pc:spChg>
        <pc:spChg chg="add del mod">
          <ac:chgData name="Tammy Trimble" userId="62503c84-a45c-41fe-8708-1d68c9cc0de5" providerId="ADAL" clId="{8461F270-5B97-49DB-9BEF-D84226856748}" dt="2017-10-19T23:19:29.867" v="434" actId="478"/>
          <ac:spMkLst>
            <pc:docMk/>
            <pc:sldMk cId="1317924966" sldId="342"/>
            <ac:spMk id="13" creationId="{644BA617-A522-4EB8-BB7D-9F99AEE49222}"/>
          </ac:spMkLst>
        </pc:spChg>
        <pc:spChg chg="add del mod">
          <ac:chgData name="Tammy Trimble" userId="62503c84-a45c-41fe-8708-1d68c9cc0de5" providerId="ADAL" clId="{8461F270-5B97-49DB-9BEF-D84226856748}" dt="2017-10-19T23:21:51.345" v="461" actId="478"/>
          <ac:spMkLst>
            <pc:docMk/>
            <pc:sldMk cId="1317924966" sldId="342"/>
            <ac:spMk id="15" creationId="{47BE8FD1-7D52-46A7-8B26-E3C5E74F0C66}"/>
          </ac:spMkLst>
        </pc:spChg>
        <pc:graphicFrameChg chg="add mod modGraphic">
          <ac:chgData name="Tammy Trimble" userId="62503c84-a45c-41fe-8708-1d68c9cc0de5" providerId="ADAL" clId="{8461F270-5B97-49DB-9BEF-D84226856748}" dt="2017-10-19T23:57:05.871" v="1456" actId="255"/>
          <ac:graphicFrameMkLst>
            <pc:docMk/>
            <pc:sldMk cId="1317924966" sldId="342"/>
            <ac:graphicFrameMk id="14" creationId="{86F651C2-FDFD-4F50-B31F-9BCE8133BD6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6ACF9-A141-4C47-9BF7-DAB8F9BE609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8BEDB-634B-4361-8AD3-51417077FE2D}">
      <dgm:prSet phldrT="[Text]"/>
      <dgm:spPr/>
      <dgm:t>
        <a:bodyPr/>
        <a:lstStyle/>
        <a:p>
          <a:r>
            <a:rPr lang="en-US" dirty="0"/>
            <a:t>Unaware of problem</a:t>
          </a:r>
        </a:p>
      </dgm:t>
    </dgm:pt>
    <dgm:pt modelId="{7CC34645-F777-4475-8619-90E711AF9256}" type="parTrans" cxnId="{622BBC95-1791-4A12-A6C9-51EB77AE4938}">
      <dgm:prSet/>
      <dgm:spPr/>
      <dgm:t>
        <a:bodyPr/>
        <a:lstStyle/>
        <a:p>
          <a:endParaRPr lang="en-US"/>
        </a:p>
      </dgm:t>
    </dgm:pt>
    <dgm:pt modelId="{CE0DB4E9-1B83-4F28-9AC8-B40B196F0984}" type="sibTrans" cxnId="{622BBC95-1791-4A12-A6C9-51EB77AE4938}">
      <dgm:prSet/>
      <dgm:spPr/>
      <dgm:t>
        <a:bodyPr/>
        <a:lstStyle/>
        <a:p>
          <a:endParaRPr lang="en-US"/>
        </a:p>
      </dgm:t>
    </dgm:pt>
    <dgm:pt modelId="{F5C5F8DF-516C-4F79-BA15-AE2D14A8CA49}">
      <dgm:prSet phldrT="[Text]"/>
      <dgm:spPr/>
      <dgm:t>
        <a:bodyPr/>
        <a:lstStyle/>
        <a:p>
          <a:r>
            <a:rPr lang="en-US" dirty="0"/>
            <a:t>Aware, thinking of change</a:t>
          </a:r>
        </a:p>
      </dgm:t>
    </dgm:pt>
    <dgm:pt modelId="{DD06850E-0884-4849-B901-9D940E5B7CBE}" type="parTrans" cxnId="{EB3DC37C-8348-4414-93A9-D351E1043FE7}">
      <dgm:prSet/>
      <dgm:spPr/>
      <dgm:t>
        <a:bodyPr/>
        <a:lstStyle/>
        <a:p>
          <a:endParaRPr lang="en-US"/>
        </a:p>
      </dgm:t>
    </dgm:pt>
    <dgm:pt modelId="{41971691-CA12-4300-8179-D61177A5F10C}" type="sibTrans" cxnId="{EB3DC37C-8348-4414-93A9-D351E1043FE7}">
      <dgm:prSet/>
      <dgm:spPr/>
      <dgm:t>
        <a:bodyPr/>
        <a:lstStyle/>
        <a:p>
          <a:endParaRPr lang="en-US"/>
        </a:p>
      </dgm:t>
    </dgm:pt>
    <dgm:pt modelId="{DD4DDCF7-34CE-46B9-90CE-6CAEEC42CB07}">
      <dgm:prSet phldrT="[Text]"/>
      <dgm:spPr/>
      <dgm:t>
        <a:bodyPr/>
        <a:lstStyle/>
        <a:p>
          <a:r>
            <a:rPr lang="en-US" dirty="0"/>
            <a:t>Planning to change</a:t>
          </a:r>
        </a:p>
      </dgm:t>
    </dgm:pt>
    <dgm:pt modelId="{BF15E4A5-D458-4368-8935-95C8EADAFE45}" type="parTrans" cxnId="{F023189A-23AD-47B1-B74F-AC3E99D9F968}">
      <dgm:prSet/>
      <dgm:spPr/>
      <dgm:t>
        <a:bodyPr/>
        <a:lstStyle/>
        <a:p>
          <a:endParaRPr lang="en-US"/>
        </a:p>
      </dgm:t>
    </dgm:pt>
    <dgm:pt modelId="{32619747-F4F7-443F-BB5D-0A3578E906C2}" type="sibTrans" cxnId="{F023189A-23AD-47B1-B74F-AC3E99D9F968}">
      <dgm:prSet/>
      <dgm:spPr/>
      <dgm:t>
        <a:bodyPr/>
        <a:lstStyle/>
        <a:p>
          <a:endParaRPr lang="en-US"/>
        </a:p>
      </dgm:t>
    </dgm:pt>
    <dgm:pt modelId="{F6AD45FC-76D3-49DA-8D5B-1A37742EF585}">
      <dgm:prSet/>
      <dgm:spPr/>
      <dgm:t>
        <a:bodyPr/>
        <a:lstStyle/>
        <a:p>
          <a:r>
            <a:rPr lang="en-US" dirty="0"/>
            <a:t>Taking action</a:t>
          </a:r>
        </a:p>
      </dgm:t>
    </dgm:pt>
    <dgm:pt modelId="{F1100C15-A502-4669-93E4-1DD9CBD044F1}" type="parTrans" cxnId="{3FB3797E-4151-4CE6-A7CD-DD5715E336DF}">
      <dgm:prSet/>
      <dgm:spPr/>
      <dgm:t>
        <a:bodyPr/>
        <a:lstStyle/>
        <a:p>
          <a:endParaRPr lang="en-US"/>
        </a:p>
      </dgm:t>
    </dgm:pt>
    <dgm:pt modelId="{563D8184-AC3A-4E74-B552-49C0443F2726}" type="sibTrans" cxnId="{3FB3797E-4151-4CE6-A7CD-DD5715E336DF}">
      <dgm:prSet/>
      <dgm:spPr/>
      <dgm:t>
        <a:bodyPr/>
        <a:lstStyle/>
        <a:p>
          <a:endParaRPr lang="en-US"/>
        </a:p>
      </dgm:t>
    </dgm:pt>
    <dgm:pt modelId="{991EEB2F-7D14-4192-9F6D-1CC8AE9EA6E5}">
      <dgm:prSet/>
      <dgm:spPr/>
      <dgm:t>
        <a:bodyPr/>
        <a:lstStyle/>
        <a:p>
          <a:r>
            <a:rPr lang="en-US" dirty="0"/>
            <a:t>Sustaining action</a:t>
          </a:r>
        </a:p>
      </dgm:t>
    </dgm:pt>
    <dgm:pt modelId="{01640FB9-A1CF-43DA-BAF2-B8D9B8FD8644}" type="parTrans" cxnId="{A94A97C2-23AF-487C-AF01-807AF090637D}">
      <dgm:prSet/>
      <dgm:spPr/>
      <dgm:t>
        <a:bodyPr/>
        <a:lstStyle/>
        <a:p>
          <a:endParaRPr lang="en-US"/>
        </a:p>
      </dgm:t>
    </dgm:pt>
    <dgm:pt modelId="{A56E8F42-9041-40AD-9A08-4BD2D52D4542}" type="sibTrans" cxnId="{A94A97C2-23AF-487C-AF01-807AF090637D}">
      <dgm:prSet/>
      <dgm:spPr/>
      <dgm:t>
        <a:bodyPr/>
        <a:lstStyle/>
        <a:p>
          <a:endParaRPr lang="en-US"/>
        </a:p>
      </dgm:t>
    </dgm:pt>
    <dgm:pt modelId="{CC68400F-F70C-48EC-A7FC-4E696391C22D}" type="pres">
      <dgm:prSet presAssocID="{C3D6ACF9-A141-4C47-9BF7-DAB8F9BE60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F25F29-196C-4B5C-B628-B9BA28054820}" type="pres">
      <dgm:prSet presAssocID="{4C08BEDB-634B-4361-8AD3-51417077FE2D}" presName="composite" presStyleCnt="0"/>
      <dgm:spPr/>
    </dgm:pt>
    <dgm:pt modelId="{8C60B01E-9AF1-48D2-85CD-B2449A965C56}" type="pres">
      <dgm:prSet presAssocID="{4C08BEDB-634B-4361-8AD3-51417077FE2D}" presName="LShape" presStyleLbl="alignNode1" presStyleIdx="0" presStyleCnt="9"/>
      <dgm:spPr/>
    </dgm:pt>
    <dgm:pt modelId="{C72E432C-3E3A-4262-92D9-7F777489FD99}" type="pres">
      <dgm:prSet presAssocID="{4C08BEDB-634B-4361-8AD3-51417077FE2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04B60-121D-4C6E-A41D-016E3E4F85B8}" type="pres">
      <dgm:prSet presAssocID="{4C08BEDB-634B-4361-8AD3-51417077FE2D}" presName="Triangle" presStyleLbl="alignNode1" presStyleIdx="1" presStyleCnt="9"/>
      <dgm:spPr/>
    </dgm:pt>
    <dgm:pt modelId="{21214FF3-AF49-4E5E-97CE-76370FBB17F8}" type="pres">
      <dgm:prSet presAssocID="{CE0DB4E9-1B83-4F28-9AC8-B40B196F0984}" presName="sibTrans" presStyleCnt="0"/>
      <dgm:spPr/>
    </dgm:pt>
    <dgm:pt modelId="{AE68E51A-AA76-460C-B7A3-2F128A890ACB}" type="pres">
      <dgm:prSet presAssocID="{CE0DB4E9-1B83-4F28-9AC8-B40B196F0984}" presName="space" presStyleCnt="0"/>
      <dgm:spPr/>
    </dgm:pt>
    <dgm:pt modelId="{BB177581-7552-411E-8FAC-150C346988AC}" type="pres">
      <dgm:prSet presAssocID="{F5C5F8DF-516C-4F79-BA15-AE2D14A8CA49}" presName="composite" presStyleCnt="0"/>
      <dgm:spPr/>
    </dgm:pt>
    <dgm:pt modelId="{94C66706-D0EC-4DCE-B2F0-C8CC60C84C5B}" type="pres">
      <dgm:prSet presAssocID="{F5C5F8DF-516C-4F79-BA15-AE2D14A8CA49}" presName="LShape" presStyleLbl="alignNode1" presStyleIdx="2" presStyleCnt="9"/>
      <dgm:spPr>
        <a:solidFill>
          <a:schemeClr val="bg2">
            <a:lumMod val="75000"/>
          </a:schemeClr>
        </a:solidFill>
      </dgm:spPr>
    </dgm:pt>
    <dgm:pt modelId="{6B3EE80B-FEFD-4E37-B94D-04E9B405B0D3}" type="pres">
      <dgm:prSet presAssocID="{F5C5F8DF-516C-4F79-BA15-AE2D14A8CA4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F7C97-E0A7-48A0-8C13-802B0F252AE5}" type="pres">
      <dgm:prSet presAssocID="{F5C5F8DF-516C-4F79-BA15-AE2D14A8CA49}" presName="Triangle" presStyleLbl="alignNode1" presStyleIdx="3" presStyleCnt="9"/>
      <dgm:spPr>
        <a:solidFill>
          <a:schemeClr val="bg2">
            <a:lumMod val="75000"/>
          </a:schemeClr>
        </a:solidFill>
      </dgm:spPr>
    </dgm:pt>
    <dgm:pt modelId="{8DD5F190-4948-412D-803F-2D4E3EB544D3}" type="pres">
      <dgm:prSet presAssocID="{41971691-CA12-4300-8179-D61177A5F10C}" presName="sibTrans" presStyleCnt="0"/>
      <dgm:spPr/>
    </dgm:pt>
    <dgm:pt modelId="{6C3D70F2-094D-417C-AE21-3052CACB5DE5}" type="pres">
      <dgm:prSet presAssocID="{41971691-CA12-4300-8179-D61177A5F10C}" presName="space" presStyleCnt="0"/>
      <dgm:spPr/>
    </dgm:pt>
    <dgm:pt modelId="{BBE859AB-29A3-431F-A6B6-0F27FF76FDAA}" type="pres">
      <dgm:prSet presAssocID="{DD4DDCF7-34CE-46B9-90CE-6CAEEC42CB07}" presName="composite" presStyleCnt="0"/>
      <dgm:spPr/>
    </dgm:pt>
    <dgm:pt modelId="{F27BB544-66F2-47F4-8ED2-9E6119547F13}" type="pres">
      <dgm:prSet presAssocID="{DD4DDCF7-34CE-46B9-90CE-6CAEEC42CB07}" presName="LShape" presStyleLbl="alignNode1" presStyleIdx="4" presStyleCnt="9"/>
      <dgm:spPr/>
    </dgm:pt>
    <dgm:pt modelId="{74A8C63A-95CF-446B-8C01-F03502575306}" type="pres">
      <dgm:prSet presAssocID="{DD4DDCF7-34CE-46B9-90CE-6CAEEC42CB0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F7D1B-F097-40D1-99B0-8A45D6DB071F}" type="pres">
      <dgm:prSet presAssocID="{DD4DDCF7-34CE-46B9-90CE-6CAEEC42CB07}" presName="Triangle" presStyleLbl="alignNode1" presStyleIdx="5" presStyleCnt="9"/>
      <dgm:spPr/>
    </dgm:pt>
    <dgm:pt modelId="{0F1F1DE5-1C21-45C5-8BFB-CA80E3232C95}" type="pres">
      <dgm:prSet presAssocID="{32619747-F4F7-443F-BB5D-0A3578E906C2}" presName="sibTrans" presStyleCnt="0"/>
      <dgm:spPr/>
    </dgm:pt>
    <dgm:pt modelId="{593977CB-D431-47C8-A43D-865015C9C440}" type="pres">
      <dgm:prSet presAssocID="{32619747-F4F7-443F-BB5D-0A3578E906C2}" presName="space" presStyleCnt="0"/>
      <dgm:spPr/>
    </dgm:pt>
    <dgm:pt modelId="{D98897B0-EE36-4E9A-8DB3-E4E380A67900}" type="pres">
      <dgm:prSet presAssocID="{F6AD45FC-76D3-49DA-8D5B-1A37742EF585}" presName="composite" presStyleCnt="0"/>
      <dgm:spPr/>
    </dgm:pt>
    <dgm:pt modelId="{A2D115B0-7915-465C-A59F-0CA139C490F5}" type="pres">
      <dgm:prSet presAssocID="{F6AD45FC-76D3-49DA-8D5B-1A37742EF585}" presName="LShape" presStyleLbl="alignNode1" presStyleIdx="6" presStyleCnt="9"/>
      <dgm:spPr>
        <a:solidFill>
          <a:schemeClr val="bg2">
            <a:lumMod val="75000"/>
          </a:schemeClr>
        </a:solidFill>
      </dgm:spPr>
    </dgm:pt>
    <dgm:pt modelId="{056A7AA4-7F43-41DC-B8E4-1E302148DAC6}" type="pres">
      <dgm:prSet presAssocID="{F6AD45FC-76D3-49DA-8D5B-1A37742EF58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4C5C9-9C27-472E-B734-589166054BDD}" type="pres">
      <dgm:prSet presAssocID="{F6AD45FC-76D3-49DA-8D5B-1A37742EF585}" presName="Triangle" presStyleLbl="alignNode1" presStyleIdx="7" presStyleCnt="9"/>
      <dgm:spPr>
        <a:solidFill>
          <a:schemeClr val="bg2">
            <a:lumMod val="75000"/>
          </a:schemeClr>
        </a:solidFill>
      </dgm:spPr>
    </dgm:pt>
    <dgm:pt modelId="{7A718333-7C42-451D-A96E-E330B31D61CB}" type="pres">
      <dgm:prSet presAssocID="{563D8184-AC3A-4E74-B552-49C0443F2726}" presName="sibTrans" presStyleCnt="0"/>
      <dgm:spPr/>
    </dgm:pt>
    <dgm:pt modelId="{9121FB48-A4D1-4EB9-BEB9-78DC123D91A3}" type="pres">
      <dgm:prSet presAssocID="{563D8184-AC3A-4E74-B552-49C0443F2726}" presName="space" presStyleCnt="0"/>
      <dgm:spPr/>
    </dgm:pt>
    <dgm:pt modelId="{C2B6CC7F-7E22-4D4A-97B1-083D132573AD}" type="pres">
      <dgm:prSet presAssocID="{991EEB2F-7D14-4192-9F6D-1CC8AE9EA6E5}" presName="composite" presStyleCnt="0"/>
      <dgm:spPr/>
    </dgm:pt>
    <dgm:pt modelId="{91D5D097-548E-44D3-AEDE-71B1136E4A52}" type="pres">
      <dgm:prSet presAssocID="{991EEB2F-7D14-4192-9F6D-1CC8AE9EA6E5}" presName="LShape" presStyleLbl="alignNode1" presStyleIdx="8" presStyleCnt="9"/>
      <dgm:spPr/>
    </dgm:pt>
    <dgm:pt modelId="{3CA63349-E482-4BD6-BAC9-5F931AA678A5}" type="pres">
      <dgm:prSet presAssocID="{991EEB2F-7D14-4192-9F6D-1CC8AE9EA6E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3189A-23AD-47B1-B74F-AC3E99D9F968}" srcId="{C3D6ACF9-A141-4C47-9BF7-DAB8F9BE6094}" destId="{DD4DDCF7-34CE-46B9-90CE-6CAEEC42CB07}" srcOrd="2" destOrd="0" parTransId="{BF15E4A5-D458-4368-8935-95C8EADAFE45}" sibTransId="{32619747-F4F7-443F-BB5D-0A3578E906C2}"/>
    <dgm:cxn modelId="{F54AF203-484F-458E-B7D2-D01B49E557DD}" type="presOf" srcId="{F6AD45FC-76D3-49DA-8D5B-1A37742EF585}" destId="{056A7AA4-7F43-41DC-B8E4-1E302148DAC6}" srcOrd="0" destOrd="0" presId="urn:microsoft.com/office/officeart/2009/3/layout/StepUpProcess"/>
    <dgm:cxn modelId="{3FB3797E-4151-4CE6-A7CD-DD5715E336DF}" srcId="{C3D6ACF9-A141-4C47-9BF7-DAB8F9BE6094}" destId="{F6AD45FC-76D3-49DA-8D5B-1A37742EF585}" srcOrd="3" destOrd="0" parTransId="{F1100C15-A502-4669-93E4-1DD9CBD044F1}" sibTransId="{563D8184-AC3A-4E74-B552-49C0443F2726}"/>
    <dgm:cxn modelId="{F10E5779-311D-4365-A3C9-D2EE0D1A49B9}" type="presOf" srcId="{F5C5F8DF-516C-4F79-BA15-AE2D14A8CA49}" destId="{6B3EE80B-FEFD-4E37-B94D-04E9B405B0D3}" srcOrd="0" destOrd="0" presId="urn:microsoft.com/office/officeart/2009/3/layout/StepUpProcess"/>
    <dgm:cxn modelId="{C8567428-C407-4025-8F61-D0EFC02652DD}" type="presOf" srcId="{4C08BEDB-634B-4361-8AD3-51417077FE2D}" destId="{C72E432C-3E3A-4262-92D9-7F777489FD99}" srcOrd="0" destOrd="0" presId="urn:microsoft.com/office/officeart/2009/3/layout/StepUpProcess"/>
    <dgm:cxn modelId="{45D9483A-F055-4B66-9872-BCA8DBE1A874}" type="presOf" srcId="{DD4DDCF7-34CE-46B9-90CE-6CAEEC42CB07}" destId="{74A8C63A-95CF-446B-8C01-F03502575306}" srcOrd="0" destOrd="0" presId="urn:microsoft.com/office/officeart/2009/3/layout/StepUpProcess"/>
    <dgm:cxn modelId="{622BBC95-1791-4A12-A6C9-51EB77AE4938}" srcId="{C3D6ACF9-A141-4C47-9BF7-DAB8F9BE6094}" destId="{4C08BEDB-634B-4361-8AD3-51417077FE2D}" srcOrd="0" destOrd="0" parTransId="{7CC34645-F777-4475-8619-90E711AF9256}" sibTransId="{CE0DB4E9-1B83-4F28-9AC8-B40B196F0984}"/>
    <dgm:cxn modelId="{4947C97C-57C4-4F56-BF1C-AB7F2B5F127C}" type="presOf" srcId="{991EEB2F-7D14-4192-9F6D-1CC8AE9EA6E5}" destId="{3CA63349-E482-4BD6-BAC9-5F931AA678A5}" srcOrd="0" destOrd="0" presId="urn:microsoft.com/office/officeart/2009/3/layout/StepUpProcess"/>
    <dgm:cxn modelId="{EB3DC37C-8348-4414-93A9-D351E1043FE7}" srcId="{C3D6ACF9-A141-4C47-9BF7-DAB8F9BE6094}" destId="{F5C5F8DF-516C-4F79-BA15-AE2D14A8CA49}" srcOrd="1" destOrd="0" parTransId="{DD06850E-0884-4849-B901-9D940E5B7CBE}" sibTransId="{41971691-CA12-4300-8179-D61177A5F10C}"/>
    <dgm:cxn modelId="{D58FC567-E008-4D4C-8E72-A9C2281CC811}" type="presOf" srcId="{C3D6ACF9-A141-4C47-9BF7-DAB8F9BE6094}" destId="{CC68400F-F70C-48EC-A7FC-4E696391C22D}" srcOrd="0" destOrd="0" presId="urn:microsoft.com/office/officeart/2009/3/layout/StepUpProcess"/>
    <dgm:cxn modelId="{A94A97C2-23AF-487C-AF01-807AF090637D}" srcId="{C3D6ACF9-A141-4C47-9BF7-DAB8F9BE6094}" destId="{991EEB2F-7D14-4192-9F6D-1CC8AE9EA6E5}" srcOrd="4" destOrd="0" parTransId="{01640FB9-A1CF-43DA-BAF2-B8D9B8FD8644}" sibTransId="{A56E8F42-9041-40AD-9A08-4BD2D52D4542}"/>
    <dgm:cxn modelId="{C2FD4A6B-2929-4574-9E27-F7CED66A303B}" type="presParOf" srcId="{CC68400F-F70C-48EC-A7FC-4E696391C22D}" destId="{2AF25F29-196C-4B5C-B628-B9BA28054820}" srcOrd="0" destOrd="0" presId="urn:microsoft.com/office/officeart/2009/3/layout/StepUpProcess"/>
    <dgm:cxn modelId="{10DCE46D-BAD0-4A52-BA1B-A85A3ADDFD69}" type="presParOf" srcId="{2AF25F29-196C-4B5C-B628-B9BA28054820}" destId="{8C60B01E-9AF1-48D2-85CD-B2449A965C56}" srcOrd="0" destOrd="0" presId="urn:microsoft.com/office/officeart/2009/3/layout/StepUpProcess"/>
    <dgm:cxn modelId="{7A249655-40D7-4EF6-8F28-32BF6ABD784F}" type="presParOf" srcId="{2AF25F29-196C-4B5C-B628-B9BA28054820}" destId="{C72E432C-3E3A-4262-92D9-7F777489FD99}" srcOrd="1" destOrd="0" presId="urn:microsoft.com/office/officeart/2009/3/layout/StepUpProcess"/>
    <dgm:cxn modelId="{D75B3CBF-B4E8-4B67-8C4D-04E522C931E0}" type="presParOf" srcId="{2AF25F29-196C-4B5C-B628-B9BA28054820}" destId="{49904B60-121D-4C6E-A41D-016E3E4F85B8}" srcOrd="2" destOrd="0" presId="urn:microsoft.com/office/officeart/2009/3/layout/StepUpProcess"/>
    <dgm:cxn modelId="{25E37AD1-0C14-4630-AA9D-28056084B7EE}" type="presParOf" srcId="{CC68400F-F70C-48EC-A7FC-4E696391C22D}" destId="{21214FF3-AF49-4E5E-97CE-76370FBB17F8}" srcOrd="1" destOrd="0" presId="urn:microsoft.com/office/officeart/2009/3/layout/StepUpProcess"/>
    <dgm:cxn modelId="{C462D0FA-04F6-4A5D-8D62-B932610798F1}" type="presParOf" srcId="{21214FF3-AF49-4E5E-97CE-76370FBB17F8}" destId="{AE68E51A-AA76-460C-B7A3-2F128A890ACB}" srcOrd="0" destOrd="0" presId="urn:microsoft.com/office/officeart/2009/3/layout/StepUpProcess"/>
    <dgm:cxn modelId="{B67CE139-7371-4B63-84B1-9A0E1D8F8282}" type="presParOf" srcId="{CC68400F-F70C-48EC-A7FC-4E696391C22D}" destId="{BB177581-7552-411E-8FAC-150C346988AC}" srcOrd="2" destOrd="0" presId="urn:microsoft.com/office/officeart/2009/3/layout/StepUpProcess"/>
    <dgm:cxn modelId="{29A47161-C69A-4769-8205-EFD946E26FAD}" type="presParOf" srcId="{BB177581-7552-411E-8FAC-150C346988AC}" destId="{94C66706-D0EC-4DCE-B2F0-C8CC60C84C5B}" srcOrd="0" destOrd="0" presId="urn:microsoft.com/office/officeart/2009/3/layout/StepUpProcess"/>
    <dgm:cxn modelId="{0BB5DE06-8C84-4442-86A6-136A4B5E838A}" type="presParOf" srcId="{BB177581-7552-411E-8FAC-150C346988AC}" destId="{6B3EE80B-FEFD-4E37-B94D-04E9B405B0D3}" srcOrd="1" destOrd="0" presId="urn:microsoft.com/office/officeart/2009/3/layout/StepUpProcess"/>
    <dgm:cxn modelId="{2A43AA2C-D9C2-4E55-A88F-2A250DD30208}" type="presParOf" srcId="{BB177581-7552-411E-8FAC-150C346988AC}" destId="{ADCF7C97-E0A7-48A0-8C13-802B0F252AE5}" srcOrd="2" destOrd="0" presId="urn:microsoft.com/office/officeart/2009/3/layout/StepUpProcess"/>
    <dgm:cxn modelId="{F983F4E1-88FF-4358-BDFA-9E1FBB576825}" type="presParOf" srcId="{CC68400F-F70C-48EC-A7FC-4E696391C22D}" destId="{8DD5F190-4948-412D-803F-2D4E3EB544D3}" srcOrd="3" destOrd="0" presId="urn:microsoft.com/office/officeart/2009/3/layout/StepUpProcess"/>
    <dgm:cxn modelId="{39289E9C-D71F-40FB-B222-6AE770C4342E}" type="presParOf" srcId="{8DD5F190-4948-412D-803F-2D4E3EB544D3}" destId="{6C3D70F2-094D-417C-AE21-3052CACB5DE5}" srcOrd="0" destOrd="0" presId="urn:microsoft.com/office/officeart/2009/3/layout/StepUpProcess"/>
    <dgm:cxn modelId="{140F0D13-D2D1-4679-B724-25ED956EEA38}" type="presParOf" srcId="{CC68400F-F70C-48EC-A7FC-4E696391C22D}" destId="{BBE859AB-29A3-431F-A6B6-0F27FF76FDAA}" srcOrd="4" destOrd="0" presId="urn:microsoft.com/office/officeart/2009/3/layout/StepUpProcess"/>
    <dgm:cxn modelId="{D6B1B825-00D5-423B-B08B-5468F6CD59EE}" type="presParOf" srcId="{BBE859AB-29A3-431F-A6B6-0F27FF76FDAA}" destId="{F27BB544-66F2-47F4-8ED2-9E6119547F13}" srcOrd="0" destOrd="0" presId="urn:microsoft.com/office/officeart/2009/3/layout/StepUpProcess"/>
    <dgm:cxn modelId="{2919537B-BFAE-421C-8382-8330950291D8}" type="presParOf" srcId="{BBE859AB-29A3-431F-A6B6-0F27FF76FDAA}" destId="{74A8C63A-95CF-446B-8C01-F03502575306}" srcOrd="1" destOrd="0" presId="urn:microsoft.com/office/officeart/2009/3/layout/StepUpProcess"/>
    <dgm:cxn modelId="{2F3C8DBA-A37C-4DD2-8374-511B7681CB6F}" type="presParOf" srcId="{BBE859AB-29A3-431F-A6B6-0F27FF76FDAA}" destId="{BBBF7D1B-F097-40D1-99B0-8A45D6DB071F}" srcOrd="2" destOrd="0" presId="urn:microsoft.com/office/officeart/2009/3/layout/StepUpProcess"/>
    <dgm:cxn modelId="{BB1D32AB-7A71-4D7C-8050-2A337B274730}" type="presParOf" srcId="{CC68400F-F70C-48EC-A7FC-4E696391C22D}" destId="{0F1F1DE5-1C21-45C5-8BFB-CA80E3232C95}" srcOrd="5" destOrd="0" presId="urn:microsoft.com/office/officeart/2009/3/layout/StepUpProcess"/>
    <dgm:cxn modelId="{B91A9E42-BECA-41F4-BB27-0DCEF7E295A7}" type="presParOf" srcId="{0F1F1DE5-1C21-45C5-8BFB-CA80E3232C95}" destId="{593977CB-D431-47C8-A43D-865015C9C440}" srcOrd="0" destOrd="0" presId="urn:microsoft.com/office/officeart/2009/3/layout/StepUpProcess"/>
    <dgm:cxn modelId="{6E4654AF-4C5C-47E2-9C31-FC744B926D7D}" type="presParOf" srcId="{CC68400F-F70C-48EC-A7FC-4E696391C22D}" destId="{D98897B0-EE36-4E9A-8DB3-E4E380A67900}" srcOrd="6" destOrd="0" presId="urn:microsoft.com/office/officeart/2009/3/layout/StepUpProcess"/>
    <dgm:cxn modelId="{CE368F9C-A2C5-419F-A2F1-708E1D0B37C1}" type="presParOf" srcId="{D98897B0-EE36-4E9A-8DB3-E4E380A67900}" destId="{A2D115B0-7915-465C-A59F-0CA139C490F5}" srcOrd="0" destOrd="0" presId="urn:microsoft.com/office/officeart/2009/3/layout/StepUpProcess"/>
    <dgm:cxn modelId="{D8AF018C-C0DF-4CF4-88FF-A739D2D1420E}" type="presParOf" srcId="{D98897B0-EE36-4E9A-8DB3-E4E380A67900}" destId="{056A7AA4-7F43-41DC-B8E4-1E302148DAC6}" srcOrd="1" destOrd="0" presId="urn:microsoft.com/office/officeart/2009/3/layout/StepUpProcess"/>
    <dgm:cxn modelId="{0E85C734-CB8D-43D5-B796-04E97394E974}" type="presParOf" srcId="{D98897B0-EE36-4E9A-8DB3-E4E380A67900}" destId="{D634C5C9-9C27-472E-B734-589166054BDD}" srcOrd="2" destOrd="0" presId="urn:microsoft.com/office/officeart/2009/3/layout/StepUpProcess"/>
    <dgm:cxn modelId="{46E70B60-7EAE-4563-AFF6-5605C13072E8}" type="presParOf" srcId="{CC68400F-F70C-48EC-A7FC-4E696391C22D}" destId="{7A718333-7C42-451D-A96E-E330B31D61CB}" srcOrd="7" destOrd="0" presId="urn:microsoft.com/office/officeart/2009/3/layout/StepUpProcess"/>
    <dgm:cxn modelId="{C154E98F-7021-47BA-9EA3-28BA4811EE5A}" type="presParOf" srcId="{7A718333-7C42-451D-A96E-E330B31D61CB}" destId="{9121FB48-A4D1-4EB9-BEB9-78DC123D91A3}" srcOrd="0" destOrd="0" presId="urn:microsoft.com/office/officeart/2009/3/layout/StepUpProcess"/>
    <dgm:cxn modelId="{BF4CAE28-F1BE-42E8-A49A-EDC30FCBC348}" type="presParOf" srcId="{CC68400F-F70C-48EC-A7FC-4E696391C22D}" destId="{C2B6CC7F-7E22-4D4A-97B1-083D132573AD}" srcOrd="8" destOrd="0" presId="urn:microsoft.com/office/officeart/2009/3/layout/StepUpProcess"/>
    <dgm:cxn modelId="{95C943AF-83CB-4F4E-999A-00C76608CF58}" type="presParOf" srcId="{C2B6CC7F-7E22-4D4A-97B1-083D132573AD}" destId="{91D5D097-548E-44D3-AEDE-71B1136E4A52}" srcOrd="0" destOrd="0" presId="urn:microsoft.com/office/officeart/2009/3/layout/StepUpProcess"/>
    <dgm:cxn modelId="{B4FB0130-158B-45A2-8FF3-0C4E35BB8B8D}" type="presParOf" srcId="{C2B6CC7F-7E22-4D4A-97B1-083D132573AD}" destId="{3CA63349-E482-4BD6-BAC9-5F931AA678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0B01E-9AF1-48D2-85CD-B2449A965C56}">
      <dsp:nvSpPr>
        <dsp:cNvPr id="0" name=""/>
        <dsp:cNvSpPr/>
      </dsp:nvSpPr>
      <dsp:spPr>
        <a:xfrm rot="5400000">
          <a:off x="338408" y="1734285"/>
          <a:ext cx="1017560" cy="1693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432C-3E3A-4262-92D9-7F777489FD99}">
      <dsp:nvSpPr>
        <dsp:cNvPr id="0" name=""/>
        <dsp:cNvSpPr/>
      </dsp:nvSpPr>
      <dsp:spPr>
        <a:xfrm>
          <a:off x="168551" y="2240186"/>
          <a:ext cx="1528628" cy="13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Unaware of problem</a:t>
          </a:r>
        </a:p>
      </dsp:txBody>
      <dsp:txXfrm>
        <a:off x="168551" y="2240186"/>
        <a:ext cx="1528628" cy="1339932"/>
      </dsp:txXfrm>
    </dsp:sp>
    <dsp:sp modelId="{49904B60-121D-4C6E-A41D-016E3E4F85B8}">
      <dsp:nvSpPr>
        <dsp:cNvPr id="0" name=""/>
        <dsp:cNvSpPr/>
      </dsp:nvSpPr>
      <dsp:spPr>
        <a:xfrm>
          <a:off x="1408759" y="1609630"/>
          <a:ext cx="288420" cy="2884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66706-D0EC-4DCE-B2F0-C8CC60C84C5B}">
      <dsp:nvSpPr>
        <dsp:cNvPr id="0" name=""/>
        <dsp:cNvSpPr/>
      </dsp:nvSpPr>
      <dsp:spPr>
        <a:xfrm rot="5400000">
          <a:off x="2209748" y="1271220"/>
          <a:ext cx="1017560" cy="1693197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EE80B-FEFD-4E37-B94D-04E9B405B0D3}">
      <dsp:nvSpPr>
        <dsp:cNvPr id="0" name=""/>
        <dsp:cNvSpPr/>
      </dsp:nvSpPr>
      <dsp:spPr>
        <a:xfrm>
          <a:off x="2039891" y="1777122"/>
          <a:ext cx="1528628" cy="13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Aware, thinking of change</a:t>
          </a:r>
        </a:p>
      </dsp:txBody>
      <dsp:txXfrm>
        <a:off x="2039891" y="1777122"/>
        <a:ext cx="1528628" cy="1339932"/>
      </dsp:txXfrm>
    </dsp:sp>
    <dsp:sp modelId="{ADCF7C97-E0A7-48A0-8C13-802B0F252AE5}">
      <dsp:nvSpPr>
        <dsp:cNvPr id="0" name=""/>
        <dsp:cNvSpPr/>
      </dsp:nvSpPr>
      <dsp:spPr>
        <a:xfrm>
          <a:off x="3280100" y="1146565"/>
          <a:ext cx="288420" cy="288420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BB544-66F2-47F4-8ED2-9E6119547F13}">
      <dsp:nvSpPr>
        <dsp:cNvPr id="0" name=""/>
        <dsp:cNvSpPr/>
      </dsp:nvSpPr>
      <dsp:spPr>
        <a:xfrm rot="5400000">
          <a:off x="4081088" y="808155"/>
          <a:ext cx="1017560" cy="1693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8C63A-95CF-446B-8C01-F03502575306}">
      <dsp:nvSpPr>
        <dsp:cNvPr id="0" name=""/>
        <dsp:cNvSpPr/>
      </dsp:nvSpPr>
      <dsp:spPr>
        <a:xfrm>
          <a:off x="3911231" y="1314057"/>
          <a:ext cx="1528628" cy="13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Planning to change</a:t>
          </a:r>
        </a:p>
      </dsp:txBody>
      <dsp:txXfrm>
        <a:off x="3911231" y="1314057"/>
        <a:ext cx="1528628" cy="1339932"/>
      </dsp:txXfrm>
    </dsp:sp>
    <dsp:sp modelId="{BBBF7D1B-F097-40D1-99B0-8A45D6DB071F}">
      <dsp:nvSpPr>
        <dsp:cNvPr id="0" name=""/>
        <dsp:cNvSpPr/>
      </dsp:nvSpPr>
      <dsp:spPr>
        <a:xfrm>
          <a:off x="5151440" y="683500"/>
          <a:ext cx="288420" cy="2884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115B0-7915-465C-A59F-0CA139C490F5}">
      <dsp:nvSpPr>
        <dsp:cNvPr id="0" name=""/>
        <dsp:cNvSpPr/>
      </dsp:nvSpPr>
      <dsp:spPr>
        <a:xfrm rot="5400000">
          <a:off x="5952428" y="345090"/>
          <a:ext cx="1017560" cy="1693197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A7AA4-7F43-41DC-B8E4-1E302148DAC6}">
      <dsp:nvSpPr>
        <dsp:cNvPr id="0" name=""/>
        <dsp:cNvSpPr/>
      </dsp:nvSpPr>
      <dsp:spPr>
        <a:xfrm>
          <a:off x="5782571" y="850992"/>
          <a:ext cx="1528628" cy="13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Taking action</a:t>
          </a:r>
        </a:p>
      </dsp:txBody>
      <dsp:txXfrm>
        <a:off x="5782571" y="850992"/>
        <a:ext cx="1528628" cy="1339932"/>
      </dsp:txXfrm>
    </dsp:sp>
    <dsp:sp modelId="{D634C5C9-9C27-472E-B734-589166054BDD}">
      <dsp:nvSpPr>
        <dsp:cNvPr id="0" name=""/>
        <dsp:cNvSpPr/>
      </dsp:nvSpPr>
      <dsp:spPr>
        <a:xfrm>
          <a:off x="7022780" y="220435"/>
          <a:ext cx="288420" cy="288420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5D097-548E-44D3-AEDE-71B1136E4A52}">
      <dsp:nvSpPr>
        <dsp:cNvPr id="0" name=""/>
        <dsp:cNvSpPr/>
      </dsp:nvSpPr>
      <dsp:spPr>
        <a:xfrm rot="5400000">
          <a:off x="7823768" y="-117974"/>
          <a:ext cx="1017560" cy="1693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63349-E482-4BD6-BAC9-5F931AA678A5}">
      <dsp:nvSpPr>
        <dsp:cNvPr id="0" name=""/>
        <dsp:cNvSpPr/>
      </dsp:nvSpPr>
      <dsp:spPr>
        <a:xfrm>
          <a:off x="7653912" y="387927"/>
          <a:ext cx="1528628" cy="13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Sustaining action</a:t>
          </a:r>
        </a:p>
      </dsp:txBody>
      <dsp:txXfrm>
        <a:off x="7653912" y="387927"/>
        <a:ext cx="1528628" cy="133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F5775-D0F5-479E-9757-0B76CCB17D89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3D1AE-6236-4055-A5A1-D268F1039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fmcsa.dot.gov/rules-regulations/administration/fmcsr/fmcsrruletext.asp?rule_toc=760&amp;section=391.43&amp;section_toc=1782#10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McDonald’s Quarter Pounder: </a:t>
            </a:r>
          </a:p>
          <a:p>
            <a:r>
              <a:rPr lang="en-US" dirty="0"/>
              <a:t>530 Calories; 27g Fat; 41g Total Carbs; 31g Protein</a:t>
            </a:r>
          </a:p>
          <a:p>
            <a:endParaRPr lang="en-US" dirty="0"/>
          </a:p>
          <a:p>
            <a:r>
              <a:rPr lang="en-US" dirty="0"/>
              <a:t>McDonald’s Artisan Grilled Chicken Sandwich</a:t>
            </a:r>
          </a:p>
          <a:p>
            <a:r>
              <a:rPr lang="en-US" dirty="0"/>
              <a:t>380 Calories; 7g Fat; 44g Total Carbs; 37g Protein</a:t>
            </a:r>
          </a:p>
          <a:p>
            <a:endParaRPr lang="en-US" dirty="0"/>
          </a:p>
          <a:p>
            <a:r>
              <a:rPr lang="en-US" dirty="0"/>
              <a:t>Burger King Fish Sandwich</a:t>
            </a:r>
          </a:p>
          <a:p>
            <a:r>
              <a:rPr lang="en-US" dirty="0"/>
              <a:t>510 Calories, 15g Fat; 42g Total Carbs, 22g Protein</a:t>
            </a:r>
          </a:p>
          <a:p>
            <a:endParaRPr lang="en-US" dirty="0"/>
          </a:p>
          <a:p>
            <a:r>
              <a:rPr lang="en-US" dirty="0"/>
              <a:t>Burger King Whopper Jr. w/out Mayo</a:t>
            </a:r>
          </a:p>
          <a:p>
            <a:r>
              <a:rPr lang="en-US" dirty="0"/>
              <a:t>310 Calories, 18g Fat, 27g Total Carbs, 13g Protein</a:t>
            </a:r>
          </a:p>
          <a:p>
            <a:endParaRPr lang="en-US" dirty="0"/>
          </a:p>
          <a:p>
            <a:r>
              <a:rPr lang="en-US" dirty="0"/>
              <a:t>Subway 6” Tuna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470 Calories, 25g Fat, 41g Total Carbs, 20g Protein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Subway 6” Club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310 Calories, 4.5g Fat, 46g Total Carbs, 23g 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Dairy Queen Georgia Mud Fudge Blizzard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660 Calories, 34g Fat, 61g Sugars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Dairy Queen Hot Fudge Sundae (Small)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360 Calories, 19g Fat, 40g Sugars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7382CD-8D3E-4202-90B0-E6C7D224A8BA}" type="datetime1">
              <a:rPr lang="en-US" smtClean="0"/>
              <a:t>11/8/17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4D6422-43A8-4619-A82A-EE1A8F7504A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8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5517D6-AADE-4282-8B5B-61F07250AE0F}" type="datetime1">
              <a:rPr lang="en-US" smtClean="0"/>
              <a:t>11/8/17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4D6422-43A8-4619-A82A-EE1A8F7504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9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9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49 CFR 391.43(f) Blood Pressure (BP)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individual diagnosed with Stage 1 hypertension (BP is 140/90–159/99) may be certified for one year. At recertification, an individual with a BP equal to or less than 140/90 may be certified for one year; however, if his or her BP is greater than 140/90 but less than 160/100, a one-time certificate for 3 months can be issued. An individual diagnosed with Stage 2 (BP is 160/100-179/109) should be treated and a one-time certificate for 3-month certification can be issued. Once the driver has reduced his or her BP to equal to or less than 140/90, he or she may be recertified annually thereafter. An individual diagnosed with Stage 3 hypertension (BP equal to or greater than 180/110) should not be certified until his or her BP is reduced to 140/90 or less, and may be recertified every 6 months."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servings of fruit and vegetables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daily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Adapted from §391.41 of 649-F</a:t>
            </a:r>
          </a:p>
          <a:p>
            <a:endParaRPr lang="en-US" sz="1200" i="1" dirty="0"/>
          </a:p>
          <a:p>
            <a:r>
              <a:rPr lang="en-US" dirty="0"/>
              <a:t>https://www.fmcsa.dot.gov/medical/driver-medical-requirements/driver-medical-fitness-duty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3D1AE-6236-4055-A5A1-D268F10397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1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7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3048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1727200" cy="990600"/>
          </a:xfrm>
          <a:prstGeom prst="rect">
            <a:avLst/>
          </a:prstGeom>
          <a:solidFill>
            <a:srgbClr val="F7941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381000"/>
            <a:ext cx="10363200" cy="990600"/>
          </a:xfrm>
          <a:prstGeom prst="rect">
            <a:avLst/>
          </a:prstGeom>
          <a:solidFill>
            <a:srgbClr val="8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10160000" cy="990600"/>
          </a:xfrm>
          <a:solidFill>
            <a:srgbClr val="80000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10111232" cy="4568952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1" name="Picture 5" descr="U:\Wage_Student\agray\NSTSCE PPT\logos\NSTSC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3680"/>
            <a:ext cx="1930399" cy="6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480800" y="6437008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07DB1F-3972-40CF-AC7E-99334DEDA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90800" y="6173681"/>
            <a:ext cx="701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5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7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033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033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6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57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35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5742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35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5742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8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6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572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874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574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2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76300"/>
            <a:ext cx="3932237" cy="15897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06526"/>
            <a:ext cx="6172200" cy="458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76500"/>
            <a:ext cx="3932237" cy="3514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Distraction | Updated Summer 2017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9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Driver Distraction | Updated Summer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47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9613-5298-4C12-87A5-C381F6C17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s://www.fmcsa.dot.gov/medical/driver-medical-requirements/driver-medical-fitness-duty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eatthis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mp.com/en/downloads.html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ivinghealthy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0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dk.nih.gov/health-information/health-statistics/overweight-obesity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Driving Healthy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Wellness Over the Road</a:t>
            </a:r>
          </a:p>
        </p:txBody>
      </p:sp>
    </p:spTree>
    <p:extLst>
      <p:ext uri="{BB962C8B-B14F-4D97-AF65-F5344CB8AC3E}">
        <p14:creationId xmlns:p14="http://schemas.microsoft.com/office/powerpoint/2010/main" val="5233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Blood Pressure (Hypertension)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BP may affect up to 40% of CMV drivers </a:t>
            </a:r>
            <a:r>
              <a:rPr lang="en-US" sz="1900" i="1" dirty="0"/>
              <a:t>(Mabry, 2013).</a:t>
            </a:r>
          </a:p>
          <a:p>
            <a:r>
              <a:rPr lang="en-US" dirty="0"/>
              <a:t>Easily controlled</a:t>
            </a:r>
          </a:p>
          <a:p>
            <a:pPr lvl="1"/>
            <a:r>
              <a:rPr lang="en-US" dirty="0"/>
              <a:t>Lifestyle modifications</a:t>
            </a:r>
          </a:p>
          <a:p>
            <a:pPr lvl="1"/>
            <a:r>
              <a:rPr lang="en-US" dirty="0"/>
              <a:t>BP medications</a:t>
            </a:r>
          </a:p>
          <a:p>
            <a:r>
              <a:rPr lang="en-US" dirty="0"/>
              <a:t>Risky if uncontrolled</a:t>
            </a:r>
          </a:p>
          <a:p>
            <a:pPr lvl="1"/>
            <a:r>
              <a:rPr lang="en-US" dirty="0"/>
              <a:t>Vascular damage</a:t>
            </a:r>
          </a:p>
          <a:p>
            <a:pPr lvl="1"/>
            <a:r>
              <a:rPr lang="en-US" dirty="0"/>
              <a:t>Heart disease/damage</a:t>
            </a:r>
          </a:p>
          <a:p>
            <a:pPr lvl="1"/>
            <a:r>
              <a:rPr lang="en-US" dirty="0"/>
              <a:t>Neural damage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53" y="3251916"/>
            <a:ext cx="5957047" cy="26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(CVD)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446477" cy="4351338"/>
          </a:xfrm>
        </p:spPr>
        <p:txBody>
          <a:bodyPr/>
          <a:lstStyle/>
          <a:p>
            <a:r>
              <a:rPr lang="en-US" dirty="0"/>
              <a:t>Professional drivers at increased risk for:</a:t>
            </a:r>
          </a:p>
          <a:p>
            <a:pPr lvl="1"/>
            <a:r>
              <a:rPr lang="en-US" dirty="0"/>
              <a:t>Stroke</a:t>
            </a:r>
          </a:p>
          <a:p>
            <a:pPr lvl="1"/>
            <a:r>
              <a:rPr lang="en-US" dirty="0"/>
              <a:t>Heart attack</a:t>
            </a:r>
          </a:p>
          <a:p>
            <a:pPr lvl="1"/>
            <a:r>
              <a:rPr lang="en-US" dirty="0"/>
              <a:t>Vascular diseases</a:t>
            </a:r>
          </a:p>
          <a:p>
            <a:r>
              <a:rPr lang="en-US" dirty="0"/>
              <a:t>Heart disease is one of the most serious illnesses affecting truck drivers</a:t>
            </a:r>
          </a:p>
          <a:p>
            <a:pPr lvl="1"/>
            <a:r>
              <a:rPr lang="en-US" dirty="0"/>
              <a:t>Heart attack or acute cardiovascular event during driving could be catastrophic.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526371" y="2990276"/>
            <a:ext cx="4340547" cy="17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Inactivity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activity recommendations</a:t>
            </a:r>
          </a:p>
          <a:p>
            <a:pPr lvl="1"/>
            <a:r>
              <a:rPr lang="en-US" dirty="0"/>
              <a:t>150 </a:t>
            </a:r>
            <a:r>
              <a:rPr lang="en-US" dirty="0" err="1"/>
              <a:t>mins</a:t>
            </a:r>
            <a:r>
              <a:rPr lang="en-US" dirty="0"/>
              <a:t>/week moderate intensity aerobic activity</a:t>
            </a:r>
          </a:p>
          <a:p>
            <a:pPr lvl="1"/>
            <a:r>
              <a:rPr lang="en-US" dirty="0"/>
              <a:t>≥ 2 days/week muscle-strengthening activities</a:t>
            </a:r>
          </a:p>
          <a:p>
            <a:r>
              <a:rPr lang="en-US" dirty="0"/>
              <a:t>92% of truck drivers are inactive or don’t exercise regularly </a:t>
            </a:r>
            <a:r>
              <a:rPr lang="en-US" sz="1800" i="1" dirty="0"/>
              <a:t>(</a:t>
            </a:r>
            <a:r>
              <a:rPr lang="en-US" sz="1800" i="1" dirty="0" err="1"/>
              <a:t>Bigert</a:t>
            </a:r>
            <a:r>
              <a:rPr lang="en-US" sz="1800" i="1" dirty="0"/>
              <a:t>, 2003).</a:t>
            </a:r>
          </a:p>
          <a:p>
            <a:pPr lvl="1"/>
            <a:r>
              <a:rPr lang="en-US" dirty="0"/>
              <a:t>Compared to 28% of the general U.S. population</a:t>
            </a:r>
          </a:p>
          <a:p>
            <a:r>
              <a:rPr lang="en-US" dirty="0"/>
              <a:t>Exacerbates obesity and related health issues</a:t>
            </a:r>
          </a:p>
          <a:p>
            <a:r>
              <a:rPr lang="en-US" dirty="0"/>
              <a:t>Directly related to cardiovascular mortality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and Eating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Truck-stop and fast food fare</a:t>
            </a:r>
          </a:p>
          <a:p>
            <a:pPr lvl="1"/>
            <a:r>
              <a:rPr lang="en-US" dirty="0"/>
              <a:t>Convenient, low-cost, and “appealing”</a:t>
            </a:r>
            <a:endParaRPr lang="en-US" sz="1900" i="1" dirty="0"/>
          </a:p>
          <a:p>
            <a:r>
              <a:rPr lang="en-US" dirty="0"/>
              <a:t>Irregular eating schedules</a:t>
            </a:r>
          </a:p>
          <a:p>
            <a:r>
              <a:rPr lang="en-US" dirty="0"/>
              <a:t>Limited space and opportunity to store and prepare meals on the road</a:t>
            </a:r>
          </a:p>
          <a:p>
            <a:r>
              <a:rPr lang="en-US" dirty="0"/>
              <a:t>Half of truck drivers report consuming ≤ 1 serving of fruit and vegetables daily </a:t>
            </a:r>
            <a:r>
              <a:rPr lang="en-US" sz="1900" i="1" dirty="0"/>
              <a:t>(Whitfield, 2007)</a:t>
            </a:r>
          </a:p>
          <a:p>
            <a:pPr lvl="1"/>
            <a:r>
              <a:rPr lang="en-US" dirty="0"/>
              <a:t>But indicate they would choose healthful foods if available and appetizing </a:t>
            </a:r>
            <a:r>
              <a:rPr lang="en-US" sz="1600" i="1" dirty="0"/>
              <a:t>(Whitfield, 2007)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II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of diabetes among CMV drivers outpaces U.S. population.</a:t>
            </a:r>
          </a:p>
          <a:p>
            <a:pPr lvl="1"/>
            <a:r>
              <a:rPr lang="en-US" dirty="0"/>
              <a:t>12-16% vs. 8% </a:t>
            </a:r>
            <a:r>
              <a:rPr lang="en-US" sz="1800" i="1" dirty="0"/>
              <a:t>(Mabry, 2013, submitted for publication; ADA, 2011)</a:t>
            </a:r>
          </a:p>
          <a:p>
            <a:r>
              <a:rPr lang="en-US" dirty="0"/>
              <a:t>Easily controlled</a:t>
            </a:r>
          </a:p>
          <a:p>
            <a:pPr lvl="1"/>
            <a:r>
              <a:rPr lang="en-US" dirty="0"/>
              <a:t>Lifestyle modifications (prediabetes)</a:t>
            </a:r>
          </a:p>
          <a:p>
            <a:pPr lvl="1"/>
            <a:r>
              <a:rPr lang="en-US" dirty="0"/>
              <a:t>Medications</a:t>
            </a:r>
          </a:p>
          <a:p>
            <a:r>
              <a:rPr lang="en-US" dirty="0"/>
              <a:t>Risky if uncontrolled</a:t>
            </a:r>
          </a:p>
          <a:p>
            <a:pPr lvl="1"/>
            <a:r>
              <a:rPr lang="en-US" dirty="0"/>
              <a:t>Neuropathy</a:t>
            </a:r>
          </a:p>
          <a:p>
            <a:pPr lvl="1"/>
            <a:r>
              <a:rPr lang="en-US" dirty="0"/>
              <a:t>Impaired vision/blindness</a:t>
            </a:r>
          </a:p>
          <a:p>
            <a:pPr lvl="1"/>
            <a:r>
              <a:rPr lang="en-US" dirty="0"/>
              <a:t>Heart disease/stroke</a:t>
            </a:r>
          </a:p>
          <a:p>
            <a:pPr lvl="1"/>
            <a:r>
              <a:rPr lang="en-US" dirty="0"/>
              <a:t>Kidney failure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67959"/>
              </p:ext>
            </p:extLst>
          </p:nvPr>
        </p:nvGraphicFramePr>
        <p:xfrm>
          <a:off x="7696200" y="3594101"/>
          <a:ext cx="3657600" cy="233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1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Fasting Glucose</a:t>
                      </a:r>
                      <a:r>
                        <a:rPr lang="en-US" baseline="0" dirty="0"/>
                        <a:t> (mg/</a:t>
                      </a:r>
                      <a:r>
                        <a:rPr lang="en-US" baseline="0" dirty="0" err="1"/>
                        <a:t>dL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r>
                        <a:rPr lang="en-US" dirty="0" err="1"/>
                        <a:t>Prediabetes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100-125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8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Short/Poor Quality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Fragmented and erratic work schedules </a:t>
            </a:r>
          </a:p>
          <a:p>
            <a:pPr lvl="1"/>
            <a:r>
              <a:rPr lang="en-US" dirty="0"/>
              <a:t>Short sleep</a:t>
            </a:r>
          </a:p>
          <a:p>
            <a:pPr lvl="1"/>
            <a:r>
              <a:rPr lang="en-US" dirty="0"/>
              <a:t>Poor quality sleep</a:t>
            </a:r>
          </a:p>
          <a:p>
            <a:pPr lvl="1"/>
            <a:r>
              <a:rPr lang="en-US" dirty="0"/>
              <a:t>Wake-time fatigue </a:t>
            </a:r>
          </a:p>
          <a:p>
            <a:r>
              <a:rPr lang="en-US" dirty="0"/>
              <a:t>Truckers average 3.8 to 5.2 </a:t>
            </a:r>
            <a:r>
              <a:rPr lang="en-US" dirty="0" err="1"/>
              <a:t>hrs</a:t>
            </a:r>
            <a:r>
              <a:rPr lang="en-US" dirty="0"/>
              <a:t> of sleep daily. </a:t>
            </a:r>
            <a:br>
              <a:rPr lang="en-US" dirty="0"/>
            </a:br>
            <a:r>
              <a:rPr lang="en-US" sz="2000" i="1" dirty="0"/>
              <a:t>(</a:t>
            </a:r>
            <a:r>
              <a:rPr lang="en-US" sz="2000" i="1" dirty="0" err="1"/>
              <a:t>Balkin</a:t>
            </a:r>
            <a:r>
              <a:rPr lang="en-US" sz="2000" i="1" dirty="0"/>
              <a:t> et al., 2000; </a:t>
            </a:r>
            <a:r>
              <a:rPr lang="en-US" sz="2000" i="1" dirty="0" err="1"/>
              <a:t>Dinges</a:t>
            </a:r>
            <a:r>
              <a:rPr lang="en-US" sz="2000" i="1" dirty="0"/>
              <a:t> et al., 2005)</a:t>
            </a:r>
          </a:p>
          <a:p>
            <a:pPr lvl="1"/>
            <a:r>
              <a:rPr lang="en-US" i="1" dirty="0"/>
              <a:t>6-8 </a:t>
            </a:r>
            <a:r>
              <a:rPr lang="en-US" i="1" dirty="0" err="1"/>
              <a:t>hrs</a:t>
            </a:r>
            <a:r>
              <a:rPr lang="en-US" i="1" dirty="0"/>
              <a:t> recommended</a:t>
            </a:r>
            <a:endParaRPr lang="en-US" dirty="0"/>
          </a:p>
          <a:p>
            <a:r>
              <a:rPr lang="en-US" dirty="0"/>
              <a:t>Sleepiness has been linked with fatal crashes. </a:t>
            </a:r>
            <a:br>
              <a:rPr lang="en-US" dirty="0"/>
            </a:br>
            <a:r>
              <a:rPr lang="en-US" sz="2000" i="1" dirty="0"/>
              <a:t>(</a:t>
            </a:r>
            <a:r>
              <a:rPr lang="en-US" sz="2000" i="1" dirty="0" err="1"/>
              <a:t>Hakkanen</a:t>
            </a:r>
            <a:r>
              <a:rPr lang="en-US" sz="2000" i="1" dirty="0"/>
              <a:t> et al., 2000; </a:t>
            </a:r>
            <a:r>
              <a:rPr lang="en-US" sz="2000" i="1" dirty="0" err="1"/>
              <a:t>Lyznicki</a:t>
            </a:r>
            <a:r>
              <a:rPr lang="en-US" sz="2000" i="1" dirty="0"/>
              <a:t> et al., 1998)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8"/>
          <a:stretch/>
        </p:blipFill>
        <p:spPr>
          <a:xfrm>
            <a:off x="7994820" y="1825625"/>
            <a:ext cx="3825629" cy="38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/>
          <a:lstStyle/>
          <a:p>
            <a:r>
              <a:rPr lang="en-US" sz="2400" dirty="0"/>
              <a:t>Sleep disorders are prevalent, though most sufferers are unaware and undiagnosed.</a:t>
            </a:r>
          </a:p>
          <a:p>
            <a:r>
              <a:rPr lang="en-US" sz="2400" dirty="0"/>
              <a:t>Obstructive sleep apnea (OSA) is one of the most common sleep disorders.</a:t>
            </a:r>
          </a:p>
          <a:p>
            <a:pPr lvl="1"/>
            <a:r>
              <a:rPr lang="en-US" sz="2100" dirty="0"/>
              <a:t>An estimated 1 in 4 CMV drivers in the U.S. has OSA. </a:t>
            </a:r>
            <a:br>
              <a:rPr lang="en-US" sz="2100" dirty="0"/>
            </a:br>
            <a:r>
              <a:rPr lang="en-US" sz="1400" i="1" dirty="0"/>
              <a:t>(Pack, 2002)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Animation OSA_Slide 7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6647745" y="2400300"/>
            <a:ext cx="4706055" cy="26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Consequences of 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0883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Obesity</a:t>
            </a:r>
          </a:p>
          <a:p>
            <a:r>
              <a:rPr lang="en-US" dirty="0"/>
              <a:t>CVD</a:t>
            </a:r>
          </a:p>
          <a:p>
            <a:pPr lvl="1"/>
            <a:r>
              <a:rPr lang="en-US" sz="2800" dirty="0"/>
              <a:t>High blood pressure</a:t>
            </a:r>
          </a:p>
          <a:p>
            <a:pPr lvl="1"/>
            <a:r>
              <a:rPr lang="en-US" sz="2800" dirty="0"/>
              <a:t>Coronary artery disease</a:t>
            </a:r>
          </a:p>
          <a:p>
            <a:pPr lvl="1"/>
            <a:r>
              <a:rPr lang="en-US" sz="2800" dirty="0"/>
              <a:t>Abnormal heart rhythms</a:t>
            </a:r>
          </a:p>
          <a:p>
            <a:pPr lvl="1"/>
            <a:r>
              <a:rPr lang="en-US" sz="2800" dirty="0"/>
              <a:t>Stroke</a:t>
            </a:r>
          </a:p>
          <a:p>
            <a:r>
              <a:rPr lang="en-US" dirty="0"/>
              <a:t>Metabolic diseases</a:t>
            </a:r>
          </a:p>
          <a:p>
            <a:pPr lvl="1"/>
            <a:r>
              <a:rPr lang="en-US" dirty="0"/>
              <a:t>Diabetes and insulin resistance</a:t>
            </a:r>
          </a:p>
          <a:p>
            <a:r>
              <a:rPr lang="en-US" dirty="0"/>
              <a:t>Diminished quality of life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Cognitive impairment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118" y="1825625"/>
            <a:ext cx="4805682" cy="390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Truck driving among highest stress occupations</a:t>
            </a:r>
          </a:p>
          <a:p>
            <a:pPr lvl="1"/>
            <a:r>
              <a:rPr lang="en-US" dirty="0"/>
              <a:t>Social isolation</a:t>
            </a:r>
          </a:p>
          <a:p>
            <a:pPr lvl="1"/>
            <a:r>
              <a:rPr lang="en-US" dirty="0"/>
              <a:t>Dangerous/high risk</a:t>
            </a:r>
          </a:p>
          <a:p>
            <a:pPr lvl="1"/>
            <a:r>
              <a:rPr lang="en-US" dirty="0"/>
              <a:t>Lack of job satisfaction/control</a:t>
            </a:r>
          </a:p>
          <a:p>
            <a:pPr lvl="1"/>
            <a:r>
              <a:rPr lang="en-US" dirty="0"/>
              <a:t>Insufficient sleep/chronic fatigue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Severe health repercussions</a:t>
            </a:r>
          </a:p>
          <a:p>
            <a:pPr lvl="1"/>
            <a:r>
              <a:rPr lang="en-US" dirty="0"/>
              <a:t>Negative impact on relationships</a:t>
            </a:r>
          </a:p>
          <a:p>
            <a:pPr lvl="1"/>
            <a:r>
              <a:rPr lang="en-US" dirty="0"/>
              <a:t>Metabolic and cardiovascular implications</a:t>
            </a:r>
          </a:p>
          <a:p>
            <a:pPr lvl="1"/>
            <a:r>
              <a:rPr lang="en-US" dirty="0"/>
              <a:t>Poor mental health and depression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&gt; 50% of CMV drivers smoke</a:t>
            </a:r>
          </a:p>
          <a:p>
            <a:pPr lvl="1"/>
            <a:r>
              <a:rPr lang="en-US" dirty="0"/>
              <a:t>Compared to 20% of general population</a:t>
            </a:r>
          </a:p>
          <a:p>
            <a:pPr>
              <a:spcBef>
                <a:spcPct val="0"/>
              </a:spcBef>
            </a:pPr>
            <a:r>
              <a:rPr lang="en-US" sz="3200" dirty="0"/>
              <a:t>Causes lung cancer, lung diseases, heart disease, respiratory disorders, and many other medical conditions</a:t>
            </a:r>
          </a:p>
          <a:p>
            <a:r>
              <a:rPr lang="en-US" sz="3200" dirty="0"/>
              <a:t>Expensive</a:t>
            </a:r>
          </a:p>
          <a:p>
            <a:pPr lvl="1"/>
            <a:r>
              <a:rPr lang="en-US" dirty="0"/>
              <a:t>Smoking 1 pack/day = $1,600 to $3,300 yearly</a:t>
            </a:r>
          </a:p>
          <a:p>
            <a:pPr lvl="1"/>
            <a:r>
              <a:rPr lang="en-US" dirty="0"/>
              <a:t>Increases cost of healthcare by more than $3,000 yearly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Driving Healthy: Wellness Over the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7DB1F-3972-40CF-AC7E-99334DEDA9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and Safety… What’s the Connection?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7DB1F-3972-40CF-AC7E-99334DEDA9D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719357"/>
            <a:ext cx="4602455" cy="2640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1783062"/>
            <a:ext cx="4546353" cy="210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95" y="4031864"/>
            <a:ext cx="3989657" cy="26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to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Medical crises are a major cause of road deaths for drivers:</a:t>
            </a:r>
          </a:p>
          <a:p>
            <a:pPr lvl="1"/>
            <a:r>
              <a:rPr lang="en-US" dirty="0"/>
              <a:t>Heart attack, stroke, hypoglycemia, loss of consciousness</a:t>
            </a:r>
          </a:p>
          <a:p>
            <a:r>
              <a:rPr lang="en-US" sz="3200" dirty="0"/>
              <a:t>Drivers with CVD (non-CMV) are at increased risk for crashes </a:t>
            </a:r>
            <a:r>
              <a:rPr lang="en-US" sz="2100" i="1" dirty="0"/>
              <a:t>(FMCSA, 2007).</a:t>
            </a:r>
          </a:p>
          <a:p>
            <a:r>
              <a:rPr lang="en-US" sz="3200" dirty="0"/>
              <a:t>CMV drivers with OSA are 4.6 times more likely to be in a severe crash </a:t>
            </a:r>
            <a:r>
              <a:rPr lang="en-US" sz="2100" i="1" dirty="0"/>
              <a:t>(Pack, 2002).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Falling asleep at the wheel is a top cause of crash deaths for CMV drivers.</a:t>
            </a:r>
          </a:p>
          <a:p>
            <a:pPr lvl="1"/>
            <a:r>
              <a:rPr lang="en-US" dirty="0"/>
              <a:t>Fatigue is the principal cause of 31% of large truck crashes </a:t>
            </a:r>
            <a:r>
              <a:rPr lang="en-US" sz="2100" i="1" dirty="0"/>
              <a:t>(NTSB, 1990).</a:t>
            </a:r>
          </a:p>
          <a:p>
            <a:pPr lvl="1"/>
            <a:r>
              <a:rPr lang="en-US" dirty="0"/>
              <a:t>47% of CMV drivers reported falling asleep at the wheel </a:t>
            </a:r>
            <a:r>
              <a:rPr lang="en-US" sz="2100" i="1" dirty="0"/>
              <a:t>(</a:t>
            </a:r>
            <a:r>
              <a:rPr lang="en-US" sz="2100" i="1" dirty="0" err="1"/>
              <a:t>McCartt</a:t>
            </a:r>
            <a:r>
              <a:rPr lang="en-US" sz="2100" i="1" dirty="0"/>
              <a:t> et al., 2000).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6777" y="2736473"/>
            <a:ext cx="3287949" cy="281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Disqualifying or Limited Medical Conditions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Cardiovascular disease </a:t>
            </a:r>
          </a:p>
          <a:p>
            <a:pPr lvl="1"/>
            <a:r>
              <a:rPr lang="en-US" dirty="0"/>
              <a:t>Heart attack, stroke, angina, vascular disease, high blood pressure, etc.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Respiratory dysfunction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90B196C-EDCA-4AD0-9C7A-46E54977C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0953" y="1430338"/>
            <a:ext cx="4825121" cy="4351338"/>
          </a:xfrm>
        </p:spPr>
        <p:txBody>
          <a:bodyPr/>
          <a:lstStyle/>
          <a:p>
            <a:r>
              <a:rPr lang="en-US" dirty="0"/>
              <a:t>Psychiatric disorders</a:t>
            </a:r>
          </a:p>
          <a:p>
            <a:r>
              <a:rPr lang="en-US" dirty="0"/>
              <a:t>Hearing and vision problems</a:t>
            </a:r>
          </a:p>
          <a:p>
            <a:r>
              <a:rPr lang="en-US" dirty="0"/>
              <a:t>Epilepsy/seizures</a:t>
            </a:r>
          </a:p>
          <a:p>
            <a:r>
              <a:rPr lang="en-US" dirty="0"/>
              <a:t>Drug/substance abuse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C9E3FF-00F3-4625-8CAD-930FE34BE571}"/>
              </a:ext>
            </a:extLst>
          </p:cNvPr>
          <p:cNvSpPr txBox="1"/>
          <p:nvPr/>
        </p:nvSpPr>
        <p:spPr>
          <a:xfrm>
            <a:off x="466927" y="5567830"/>
            <a:ext cx="1003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additional information on medical conditions, visit </a:t>
            </a:r>
            <a:r>
              <a:rPr lang="en-US" dirty="0">
                <a:hlinkClick r:id="rId4"/>
              </a:rPr>
              <a:t>FMCSA’s Driver Medical Fitness for Duty site</a:t>
            </a:r>
            <a:r>
              <a:rPr lang="en-US" dirty="0"/>
              <a:t>. Adapted from 49 C.F.R. §391.41 of 649-F</a:t>
            </a:r>
          </a:p>
        </p:txBody>
      </p:sp>
    </p:spTree>
    <p:extLst>
      <p:ext uri="{BB962C8B-B14F-4D97-AF65-F5344CB8AC3E}">
        <p14:creationId xmlns:p14="http://schemas.microsoft.com/office/powerpoint/2010/main" val="13975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Behavior and Lifestyle Modifications for Better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7DB1F-3972-40CF-AC7E-99334DEDA9D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20291"/>
            <a:ext cx="5334000" cy="285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4" y="3625273"/>
            <a:ext cx="4849091" cy="323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90" y="1450432"/>
            <a:ext cx="2590610" cy="39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 Your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92546" cy="4351338"/>
          </a:xfrm>
        </p:spPr>
        <p:txBody>
          <a:bodyPr/>
          <a:lstStyle/>
          <a:p>
            <a:pPr lvl="0"/>
            <a:r>
              <a:rPr lang="en-US" dirty="0"/>
              <a:t>CMV driving is a challenging job under often difficult conditions.</a:t>
            </a:r>
          </a:p>
          <a:p>
            <a:pPr lvl="0"/>
            <a:r>
              <a:rPr lang="en-US" dirty="0"/>
              <a:t>Drivers have a personal responsibility to wisely manage their own health and lifestyle. </a:t>
            </a:r>
          </a:p>
          <a:p>
            <a:pPr lvl="1"/>
            <a:r>
              <a:rPr lang="en-US" dirty="0"/>
              <a:t>Employer support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6" y="2229129"/>
            <a:ext cx="3544330" cy="35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Loss/Maintenance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dirty="0"/>
              <a:t>Strategy: </a:t>
            </a:r>
            <a:r>
              <a:rPr lang="en-US" sz="2400" b="1" dirty="0"/>
              <a:t>diet</a:t>
            </a:r>
            <a:r>
              <a:rPr lang="en-US" sz="2400" dirty="0"/>
              <a:t> and </a:t>
            </a:r>
            <a:r>
              <a:rPr lang="en-US" sz="2400" b="1" dirty="0"/>
              <a:t>exercise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Small, manageable, realistic goals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Don’t go “cold turkey.”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Acknowledge interim successes.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Make it fun.</a:t>
            </a:r>
          </a:p>
          <a:p>
            <a:pPr lvl="1">
              <a:spcBef>
                <a:spcPts val="0"/>
              </a:spcBef>
              <a:defRPr/>
            </a:pPr>
            <a:r>
              <a:rPr lang="en-US" sz="2100" dirty="0"/>
              <a:t>Friendly competition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Lifestyle change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Weight loss has “trickle down” effect.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4463"/>
            <a:ext cx="5894888" cy="45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BP-reducing medications</a:t>
            </a:r>
          </a:p>
          <a:p>
            <a:pPr lvl="1"/>
            <a:r>
              <a:rPr lang="en-US" dirty="0"/>
              <a:t>Reduce cardiac stress, reduce blood volume, influence hormones</a:t>
            </a:r>
          </a:p>
          <a:p>
            <a:r>
              <a:rPr lang="en-US" dirty="0"/>
              <a:t>Weight loss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lb</a:t>
            </a:r>
            <a:r>
              <a:rPr lang="en-US" dirty="0"/>
              <a:t> loss can normalize BP</a:t>
            </a:r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30 </a:t>
            </a:r>
            <a:r>
              <a:rPr lang="en-US" dirty="0" err="1"/>
              <a:t>mins</a:t>
            </a:r>
            <a:r>
              <a:rPr lang="en-US" dirty="0"/>
              <a:t>/day can lower BP within weeks</a:t>
            </a:r>
          </a:p>
          <a:p>
            <a:r>
              <a:rPr lang="en-US" dirty="0"/>
              <a:t>Nutrition</a:t>
            </a:r>
          </a:p>
          <a:p>
            <a:pPr lvl="1"/>
            <a:r>
              <a:rPr lang="en-US" dirty="0"/>
              <a:t>Increase whole grains, fruits, veggies, low-fat dairy.</a:t>
            </a:r>
          </a:p>
          <a:p>
            <a:pPr lvl="1"/>
            <a:r>
              <a:rPr lang="en-US" dirty="0"/>
              <a:t>Reduce animal fats, sodium.</a:t>
            </a:r>
          </a:p>
          <a:p>
            <a:r>
              <a:rPr lang="en-US" dirty="0"/>
              <a:t>Reduce alcohol.</a:t>
            </a:r>
          </a:p>
          <a:p>
            <a:pPr lvl="1"/>
            <a:r>
              <a:rPr lang="en-US" dirty="0"/>
              <a:t>≤ 1 drink/day for women; ≤ 2 drinks/day for men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69" y="2667794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643" y="1927654"/>
            <a:ext cx="4843850" cy="3496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– Reduce Your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9025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Quit smoking.</a:t>
            </a:r>
          </a:p>
          <a:p>
            <a:pPr lvl="1"/>
            <a:r>
              <a:rPr lang="en-US" dirty="0"/>
              <a:t>Smoking increases risk for heart attack 2 times.</a:t>
            </a:r>
          </a:p>
          <a:p>
            <a:r>
              <a:rPr lang="en-US" dirty="0"/>
              <a:t>Improve cholesterol. </a:t>
            </a:r>
          </a:p>
          <a:p>
            <a:r>
              <a:rPr lang="en-US" dirty="0"/>
              <a:t>Achieve a healthy weight.</a:t>
            </a:r>
          </a:p>
          <a:p>
            <a:r>
              <a:rPr lang="en-US" dirty="0"/>
              <a:t>Manage blood pressure.</a:t>
            </a:r>
          </a:p>
          <a:p>
            <a:r>
              <a:rPr lang="en-US" dirty="0"/>
              <a:t>Exercise.</a:t>
            </a:r>
          </a:p>
          <a:p>
            <a:pPr lvl="1"/>
            <a:r>
              <a:rPr lang="en-US" dirty="0"/>
              <a:t>30 </a:t>
            </a:r>
            <a:r>
              <a:rPr lang="en-US" dirty="0" err="1"/>
              <a:t>mins</a:t>
            </a:r>
            <a:r>
              <a:rPr lang="en-US" dirty="0"/>
              <a:t>/day of moderate-intensity exercise (walking) reduces CVD risk.</a:t>
            </a:r>
          </a:p>
          <a:p>
            <a:r>
              <a:rPr lang="en-US" dirty="0"/>
              <a:t>Manage anger/stress.</a:t>
            </a:r>
          </a:p>
          <a:p>
            <a:r>
              <a:rPr lang="en-US" dirty="0"/>
              <a:t>Control diabetes.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2000" cy="4351338"/>
          </a:xfrm>
        </p:spPr>
        <p:txBody>
          <a:bodyPr/>
          <a:lstStyle/>
          <a:p>
            <a:r>
              <a:rPr lang="en-US" dirty="0"/>
              <a:t>Recommendation:</a:t>
            </a:r>
          </a:p>
          <a:p>
            <a:pPr lvl="1"/>
            <a:r>
              <a:rPr lang="en-US" b="1" dirty="0"/>
              <a:t>2.5 hours per week aerobic exercise </a:t>
            </a:r>
            <a:r>
              <a:rPr lang="en-US" dirty="0"/>
              <a:t>(e.g., fast walking)</a:t>
            </a:r>
          </a:p>
          <a:p>
            <a:pPr lvl="1"/>
            <a:r>
              <a:rPr lang="en-US" b="1" dirty="0"/>
              <a:t>+ Muscle-strengthening workouts </a:t>
            </a:r>
            <a:r>
              <a:rPr lang="en-US" dirty="0"/>
              <a:t>twice a week (e.g., weightlifting, pushups).</a:t>
            </a:r>
          </a:p>
          <a:p>
            <a:pPr lvl="1"/>
            <a:r>
              <a:rPr lang="en-US" i="1" dirty="0"/>
              <a:t>Consult a physician before beginning an exercise program.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11677" y="1825625"/>
            <a:ext cx="541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Strategies:</a:t>
            </a:r>
          </a:p>
          <a:p>
            <a:pPr lvl="1"/>
            <a:r>
              <a:rPr lang="en-US" dirty="0"/>
              <a:t>10-minute walks at least twice daily</a:t>
            </a:r>
          </a:p>
          <a:p>
            <a:pPr lvl="1"/>
            <a:r>
              <a:rPr lang="en-US" dirty="0"/>
              <a:t>Use stairs instead of elevator.</a:t>
            </a:r>
          </a:p>
          <a:p>
            <a:pPr lvl="1"/>
            <a:r>
              <a:rPr lang="en-US" dirty="0"/>
              <a:t>Work out more vigorously on weekends/when time permits.</a:t>
            </a:r>
          </a:p>
          <a:p>
            <a:pPr lvl="1"/>
            <a:r>
              <a:rPr lang="en-US" dirty="0"/>
              <a:t>Take exercise equipment with you on trips.</a:t>
            </a:r>
          </a:p>
          <a:p>
            <a:pPr lvl="2"/>
            <a:r>
              <a:rPr lang="en-US" dirty="0"/>
              <a:t>Resistance bands, medicine balls, stability balls, handheld dumbbells</a:t>
            </a:r>
          </a:p>
          <a:p>
            <a:pPr lvl="1"/>
            <a:r>
              <a:rPr lang="en-US" dirty="0"/>
              <a:t>Schedule time to regularly exercise and keep an exercise log.</a:t>
            </a:r>
          </a:p>
          <a:p>
            <a:pPr lvl="1"/>
            <a:r>
              <a:rPr lang="en-US" dirty="0"/>
              <a:t>Set short-term and long-term goals.</a:t>
            </a:r>
          </a:p>
          <a:p>
            <a:pPr lvl="1"/>
            <a:r>
              <a:rPr lang="en-US" dirty="0"/>
              <a:t>Find enjoyable activities and involve friends/family/co-workers.</a:t>
            </a:r>
          </a:p>
        </p:txBody>
      </p:sp>
    </p:spTree>
    <p:extLst>
      <p:ext uri="{BB962C8B-B14F-4D97-AF65-F5344CB8AC3E}">
        <p14:creationId xmlns:p14="http://schemas.microsoft.com/office/powerpoint/2010/main" val="33003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01023" cy="4351338"/>
          </a:xfrm>
        </p:spPr>
        <p:txBody>
          <a:bodyPr/>
          <a:lstStyle/>
          <a:p>
            <a:r>
              <a:rPr lang="en-US" dirty="0"/>
              <a:t>Strategies:</a:t>
            </a:r>
          </a:p>
          <a:p>
            <a:pPr lvl="1"/>
            <a:r>
              <a:rPr lang="en-US" sz="2500" dirty="0"/>
              <a:t>Start with small, manageable goals, then add to them.</a:t>
            </a:r>
          </a:p>
          <a:p>
            <a:pPr lvl="2"/>
            <a:r>
              <a:rPr lang="en-US" sz="2200" dirty="0"/>
              <a:t>Ex. Reduce soda intake from 3/day to 1/day, then eliminate.</a:t>
            </a:r>
          </a:p>
          <a:p>
            <a:pPr lvl="2"/>
            <a:r>
              <a:rPr lang="en-US" sz="2200" dirty="0"/>
              <a:t>Limit fries to 3 times/week, then replace with side salad.</a:t>
            </a:r>
          </a:p>
          <a:p>
            <a:pPr lvl="1"/>
            <a:r>
              <a:rPr lang="en-US" sz="2500" dirty="0"/>
              <a:t>Strive for 5 servings of fruits or vegetables/day.</a:t>
            </a:r>
          </a:p>
          <a:p>
            <a:pPr lvl="1"/>
            <a:r>
              <a:rPr lang="en-US" sz="2500" dirty="0"/>
              <a:t>Replace “bad” fats (e.g., chips) with “good” fats (e.g., nuts).</a:t>
            </a:r>
          </a:p>
          <a:p>
            <a:pPr lvl="1"/>
            <a:r>
              <a:rPr lang="en-US" sz="2500" dirty="0"/>
              <a:t>Replace simple carbs (e.g., potatoes, sweets) with complex carbs (e.g., whole grains).</a:t>
            </a:r>
          </a:p>
          <a:p>
            <a:pPr lvl="1"/>
            <a:r>
              <a:rPr lang="en-US" sz="2500" dirty="0"/>
              <a:t>Replace sweet drinks with water.</a:t>
            </a:r>
          </a:p>
          <a:p>
            <a:pPr lvl="1"/>
            <a:r>
              <a:rPr lang="en-US" sz="2500" dirty="0"/>
              <a:t>Everything in moderation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23" y="1825625"/>
            <a:ext cx="2426368" cy="28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Learners should have an understanding of:</a:t>
            </a:r>
          </a:p>
          <a:p>
            <a:pPr lvl="1"/>
            <a:r>
              <a:rPr lang="en-US" dirty="0"/>
              <a:t>Health concerns among CMV drivers and how health impacts safety</a:t>
            </a:r>
          </a:p>
          <a:p>
            <a:pPr lvl="1"/>
            <a:r>
              <a:rPr lang="en-US" dirty="0"/>
              <a:t>How weight loss can improve overall health </a:t>
            </a:r>
          </a:p>
          <a:p>
            <a:pPr lvl="2"/>
            <a:r>
              <a:rPr lang="en-US" dirty="0"/>
              <a:t>Strategies to help CMV drivers develop positive health behaviors considering their mobile lifestyle</a:t>
            </a:r>
          </a:p>
          <a:p>
            <a:pPr lvl="1"/>
            <a:r>
              <a:rPr lang="en-US" dirty="0"/>
              <a:t>How carriers may develop and implement a successful health and wellness program for their drivers</a:t>
            </a:r>
          </a:p>
        </p:txBody>
      </p:sp>
      <p:sp>
        <p:nvSpPr>
          <p:cNvPr id="13" name="Slide Number Placeholder 11"/>
          <p:cNvSpPr txBox="1">
            <a:spLocks/>
          </p:cNvSpPr>
          <p:nvPr/>
        </p:nvSpPr>
        <p:spPr>
          <a:xfrm>
            <a:off x="-1371600" y="6356349"/>
            <a:ext cx="4418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7DB1F-3972-40CF-AC7E-99334DEDA9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437238" cy="365125"/>
          </a:xfrm>
        </p:spPr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6777" y="6356350"/>
            <a:ext cx="1889297" cy="365125"/>
          </a:xfrm>
        </p:spPr>
        <p:txBody>
          <a:bodyPr/>
          <a:lstStyle/>
          <a:p>
            <a:fld id="{793C9613-5298-4C12-87A5-C381F6C173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\\tomahawk.ctr.vt.edu\Projects\457407\Working\Documents\Module Content\istock photos\Module 7\check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05" y="4660781"/>
            <a:ext cx="129914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3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Swaps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Date Placeholder 4"/>
          <p:cNvSpPr txBox="1">
            <a:spLocks/>
          </p:cNvSpPr>
          <p:nvPr/>
        </p:nvSpPr>
        <p:spPr>
          <a:xfrm>
            <a:off x="1275599" y="5756275"/>
            <a:ext cx="7972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For additional healthy swaps, visit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Eat This, Not That</a:t>
            </a:r>
            <a:r>
              <a:rPr lang="en-US" sz="2800" dirty="0">
                <a:hlinkClick r:id="rId3"/>
              </a:rPr>
              <a:t>!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6F651C2-FDFD-4F50-B31F-9BCE8133B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89525"/>
              </p:ext>
            </p:extLst>
          </p:nvPr>
        </p:nvGraphicFramePr>
        <p:xfrm>
          <a:off x="368969" y="1384134"/>
          <a:ext cx="11454061" cy="413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978">
                  <a:extLst>
                    <a:ext uri="{9D8B030D-6E8A-4147-A177-3AD203B41FA5}">
                      <a16:colId xmlns:a16="http://schemas.microsoft.com/office/drawing/2014/main" xmlns="" val="5868820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330340819"/>
                    </a:ext>
                  </a:extLst>
                </a:gridCol>
                <a:gridCol w="5919803">
                  <a:extLst>
                    <a:ext uri="{9D8B030D-6E8A-4147-A177-3AD203B41FA5}">
                      <a16:colId xmlns:a16="http://schemas.microsoft.com/office/drawing/2014/main" xmlns="" val="4108556204"/>
                    </a:ext>
                  </a:extLst>
                </a:gridCol>
              </a:tblGrid>
              <a:tr h="69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Instead of this</a:t>
                      </a:r>
                    </a:p>
                  </a:txBody>
                  <a:tcPr anchor="ctr">
                    <a:solidFill>
                      <a:srgbClr val="861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Eat This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0298436"/>
                  </a:ext>
                </a:extLst>
              </a:tr>
              <a:tr h="887563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McDonald’s Quarter Pounder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McDonald’s Artisan Grilled Chicken Sandwich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780442"/>
                  </a:ext>
                </a:extLst>
              </a:tr>
              <a:tr h="88756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Burger King BIG FISH</a:t>
                      </a:r>
                      <a:r>
                        <a:rPr lang="en-US" sz="2800" baseline="30000" dirty="0"/>
                        <a:t>TM</a:t>
                      </a:r>
                      <a:r>
                        <a:rPr lang="en-US" sz="2800" dirty="0"/>
                        <a:t> Sandwich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Burger King Whopper Jr. w/out Mayo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0279064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Subway 6” Tuna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Subway 6” Club®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6244604"/>
                  </a:ext>
                </a:extLst>
              </a:tr>
              <a:tr h="887563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Dairy Queen Georgia Mud Fudge Blizzard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Dairy Queen Hot Fudge Sundae (Small)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472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9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Involve your physician.</a:t>
            </a:r>
          </a:p>
          <a:p>
            <a:pPr lvl="1"/>
            <a:r>
              <a:rPr lang="en-US" dirty="0"/>
              <a:t>Glucose monitoring</a:t>
            </a:r>
          </a:p>
          <a:p>
            <a:pPr lvl="1"/>
            <a:r>
              <a:rPr lang="en-US" dirty="0"/>
              <a:t>Medications</a:t>
            </a:r>
          </a:p>
          <a:p>
            <a:r>
              <a:rPr lang="en-US" dirty="0"/>
              <a:t>Exercise.</a:t>
            </a:r>
          </a:p>
          <a:p>
            <a:pPr lvl="1"/>
            <a:r>
              <a:rPr lang="en-US" dirty="0"/>
              <a:t>Improves blood-sugar control and insulin response</a:t>
            </a:r>
          </a:p>
          <a:p>
            <a:r>
              <a:rPr lang="en-US" dirty="0"/>
              <a:t>Nutrition</a:t>
            </a:r>
          </a:p>
          <a:p>
            <a:r>
              <a:rPr lang="en-US" dirty="0"/>
              <a:t>Quit smoking.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854" y="1430338"/>
            <a:ext cx="5181600" cy="4351338"/>
          </a:xfrm>
        </p:spPr>
        <p:txBody>
          <a:bodyPr/>
          <a:lstStyle/>
          <a:p>
            <a:r>
              <a:rPr lang="en-US" dirty="0"/>
              <a:t>Brush and floss teeth regularly.</a:t>
            </a:r>
          </a:p>
          <a:p>
            <a:pPr lvl="1"/>
            <a:r>
              <a:rPr lang="en-US" dirty="0"/>
              <a:t>Prevent dental decay</a:t>
            </a:r>
          </a:p>
          <a:p>
            <a:r>
              <a:rPr lang="en-US" dirty="0"/>
              <a:t>OSA evaluation</a:t>
            </a:r>
          </a:p>
          <a:p>
            <a:pPr lvl="1"/>
            <a:r>
              <a:rPr lang="en-US" dirty="0"/>
              <a:t>Diabetes increases risk for OSA and OSA worsens insulin resistance</a:t>
            </a:r>
          </a:p>
          <a:p>
            <a:r>
              <a:rPr lang="en-US" dirty="0"/>
              <a:t>Watch your feet!</a:t>
            </a:r>
          </a:p>
          <a:p>
            <a:pPr lvl="1"/>
            <a:r>
              <a:rPr lang="en-US" dirty="0"/>
              <a:t>Nerve damage in extremities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Seek screening/testing.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sz="2500" dirty="0"/>
              <a:t>Loud, disruptive snoring</a:t>
            </a:r>
          </a:p>
          <a:p>
            <a:pPr lvl="1"/>
            <a:r>
              <a:rPr lang="en-US" sz="2500" dirty="0"/>
              <a:t>Waking with gasping or choking</a:t>
            </a:r>
          </a:p>
          <a:p>
            <a:pPr lvl="1"/>
            <a:r>
              <a:rPr lang="en-US" sz="2500" dirty="0"/>
              <a:t>Non-refreshing sleep</a:t>
            </a:r>
          </a:p>
          <a:p>
            <a:pPr lvl="1"/>
            <a:r>
              <a:rPr lang="en-US" sz="2500" dirty="0"/>
              <a:t>Excessive sleepiness/fatigue</a:t>
            </a:r>
          </a:p>
          <a:p>
            <a:pPr lvl="1"/>
            <a:r>
              <a:rPr lang="en-US" sz="2500" dirty="0"/>
              <a:t>Morning headaches or dry throat</a:t>
            </a:r>
          </a:p>
          <a:p>
            <a:pPr lvl="1"/>
            <a:r>
              <a:rPr lang="en-US" sz="2500" dirty="0"/>
              <a:t>Poor memory, clouded thoughts, irritability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0338"/>
            <a:ext cx="5181600" cy="46121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Preventable and manageable</a:t>
            </a:r>
          </a:p>
          <a:p>
            <a:pPr lvl="1"/>
            <a:r>
              <a:rPr lang="en-US" dirty="0"/>
              <a:t>Maintain a healthy weight.</a:t>
            </a:r>
          </a:p>
          <a:p>
            <a:pPr lvl="1"/>
            <a:r>
              <a:rPr lang="en-US" dirty="0"/>
              <a:t>Avoid alcohol and sedatives before sleeping.</a:t>
            </a:r>
          </a:p>
          <a:p>
            <a:pPr lvl="1"/>
            <a:r>
              <a:rPr lang="en-US" dirty="0"/>
              <a:t>Quit smoking and/or tobacco. </a:t>
            </a:r>
          </a:p>
          <a:p>
            <a:pPr lvl="1"/>
            <a:r>
              <a:rPr lang="en-US" dirty="0"/>
              <a:t>Avoid sleeping on back.</a:t>
            </a:r>
          </a:p>
          <a:p>
            <a:pPr lvl="1"/>
            <a:r>
              <a:rPr lang="en-US" dirty="0"/>
              <a:t>Keep nasal airflow open.</a:t>
            </a:r>
          </a:p>
          <a:p>
            <a:r>
              <a:rPr lang="en-US" dirty="0"/>
              <a:t>Treatments</a:t>
            </a:r>
          </a:p>
          <a:p>
            <a:pPr lvl="1"/>
            <a:r>
              <a:rPr lang="en-US" dirty="0"/>
              <a:t>Weight loss</a:t>
            </a:r>
          </a:p>
          <a:p>
            <a:pPr lvl="1"/>
            <a:r>
              <a:rPr lang="en-US" dirty="0"/>
              <a:t>Positive airway pressure (PAP)</a:t>
            </a:r>
          </a:p>
          <a:p>
            <a:pPr lvl="2"/>
            <a:r>
              <a:rPr lang="en-US" dirty="0"/>
              <a:t>Delivers pressurized air to prevent collapse and snoring</a:t>
            </a:r>
          </a:p>
          <a:p>
            <a:pPr lvl="2"/>
            <a:r>
              <a:rPr lang="en-US" dirty="0"/>
              <a:t>Positive effects experienced immediately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Behavior Change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476719"/>
              </p:ext>
            </p:extLst>
          </p:nvPr>
        </p:nvGraphicFramePr>
        <p:xfrm>
          <a:off x="838200" y="2376999"/>
          <a:ext cx="9183130" cy="379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6-Point Star 6"/>
          <p:cNvSpPr/>
          <p:nvPr/>
        </p:nvSpPr>
        <p:spPr>
          <a:xfrm>
            <a:off x="9311972" y="210492"/>
            <a:ext cx="2575227" cy="295710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Health, Wellness, Alertness, Performance</a:t>
            </a:r>
          </a:p>
        </p:txBody>
      </p:sp>
    </p:spTree>
    <p:extLst>
      <p:ext uri="{BB962C8B-B14F-4D97-AF65-F5344CB8AC3E}">
        <p14:creationId xmlns:p14="http://schemas.microsoft.com/office/powerpoint/2010/main" val="2861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Behavior Change: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Unaware of problem: </a:t>
            </a:r>
            <a:r>
              <a:rPr lang="en-US" dirty="0"/>
              <a:t>Joe seeks a job with Company Z and undergoes the DOT medical exam.</a:t>
            </a:r>
          </a:p>
          <a:p>
            <a:r>
              <a:rPr lang="en-US" b="1" i="1" dirty="0"/>
              <a:t>Aware, thinking of change: </a:t>
            </a:r>
            <a:r>
              <a:rPr lang="en-US" dirty="0"/>
              <a:t>Joe learns that he is obese and has Stage 2 hypertension (HTN). </a:t>
            </a:r>
          </a:p>
          <a:p>
            <a:r>
              <a:rPr lang="en-US" b="1" i="1" dirty="0"/>
              <a:t>Planning to change: </a:t>
            </a:r>
            <a:r>
              <a:rPr lang="en-US" dirty="0"/>
              <a:t>Joe is given a temporary card and must return in 3 months to prove his HTN is under control. Joe makes an appointment with his PCP to discuss his HTN and treatment options.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Change: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Taking action: </a:t>
            </a:r>
            <a:r>
              <a:rPr lang="en-US" dirty="0"/>
              <a:t>Joe is prescribed a beta blocker and follows his PCP’s recommendation to reduce his sodium intake and increase his exercise.</a:t>
            </a:r>
          </a:p>
          <a:p>
            <a:r>
              <a:rPr lang="en-US" b="1" i="1" dirty="0"/>
              <a:t>Sustaining action: </a:t>
            </a:r>
            <a:r>
              <a:rPr lang="en-US" dirty="0"/>
              <a:t>At his 3-month recertification, Joe has lost 20 </a:t>
            </a:r>
            <a:r>
              <a:rPr lang="en-US" dirty="0" err="1"/>
              <a:t>lbs</a:t>
            </a:r>
            <a:r>
              <a:rPr lang="en-US" dirty="0"/>
              <a:t> and his HTN is under control. Joe continues making small, manageable behavior changes to improve his health.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Work-Site Wellness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7DB1F-3972-40CF-AC7E-99334DEDA9D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971" r="89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Work-Site Wellness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Work-site wellness programs are needed in the CMV industry.</a:t>
            </a:r>
          </a:p>
          <a:p>
            <a:r>
              <a:rPr lang="en-US" dirty="0"/>
              <a:t>Ideal for CMV drivers </a:t>
            </a:r>
          </a:p>
          <a:p>
            <a:pPr lvl="1"/>
            <a:r>
              <a:rPr lang="en-US" dirty="0"/>
              <a:t>Time spent on the job</a:t>
            </a:r>
          </a:p>
          <a:p>
            <a:pPr lvl="1"/>
            <a:r>
              <a:rPr lang="en-US" dirty="0"/>
              <a:t>Trucking community support</a:t>
            </a:r>
          </a:p>
          <a:p>
            <a:pPr lvl="1"/>
            <a:r>
              <a:rPr lang="en-US" dirty="0"/>
              <a:t>Benefits driver and carrier</a:t>
            </a:r>
          </a:p>
          <a:p>
            <a:r>
              <a:rPr lang="en-US" dirty="0"/>
              <a:t>Leading carriers are implementing these programs for employees.</a:t>
            </a:r>
          </a:p>
          <a:p>
            <a:r>
              <a:rPr lang="en-US" dirty="0"/>
              <a:t>Return on investment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Your Company Have a Work-Site Wellness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840"/>
            <a:ext cx="10515600" cy="4351338"/>
          </a:xfrm>
        </p:spPr>
        <p:txBody>
          <a:bodyPr/>
          <a:lstStyle/>
          <a:p>
            <a:r>
              <a:rPr lang="en-US" dirty="0"/>
              <a:t>How does it work?</a:t>
            </a:r>
          </a:p>
          <a:p>
            <a:r>
              <a:rPr lang="en-US" dirty="0"/>
              <a:t>What works well with your existing programs?</a:t>
            </a:r>
          </a:p>
          <a:p>
            <a:r>
              <a:rPr lang="en-US" dirty="0"/>
              <a:t>What could be improved upon?</a:t>
            </a:r>
          </a:p>
          <a:p>
            <a:r>
              <a:rPr lang="en-US" dirty="0"/>
              <a:t>Success stories?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Wellness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collaboration with Schneider National, Inc. (SNI), Atlas Ergonomics, and United HealthCare </a:t>
            </a:r>
          </a:p>
          <a:p>
            <a:r>
              <a:rPr lang="en-US" dirty="0"/>
              <a:t>Recommendations for a work-site wellness program:</a:t>
            </a:r>
          </a:p>
          <a:p>
            <a:pPr lvl="1"/>
            <a:r>
              <a:rPr lang="en-US" dirty="0"/>
              <a:t>Strong marketing program to gain participation</a:t>
            </a:r>
          </a:p>
          <a:p>
            <a:pPr lvl="1"/>
            <a:r>
              <a:rPr lang="en-US" dirty="0"/>
              <a:t>Educational component</a:t>
            </a:r>
          </a:p>
          <a:p>
            <a:pPr lvl="1"/>
            <a:r>
              <a:rPr lang="en-US" dirty="0"/>
              <a:t>Accessible occupational health clinics</a:t>
            </a:r>
          </a:p>
          <a:p>
            <a:pPr lvl="1"/>
            <a:r>
              <a:rPr lang="en-US" dirty="0"/>
              <a:t>Privacy of health information crucial</a:t>
            </a:r>
          </a:p>
          <a:p>
            <a:pPr lvl="1"/>
            <a:r>
              <a:rPr lang="en-US" dirty="0"/>
              <a:t>Clinical and physical testing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of Health and Wellness </a:t>
            </a:r>
          </a:p>
          <a:p>
            <a:r>
              <a:rPr lang="en-US" dirty="0"/>
              <a:t>Truck Driving: A Risky Occupation</a:t>
            </a:r>
          </a:p>
          <a:p>
            <a:r>
              <a:rPr lang="en-US" dirty="0"/>
              <a:t>Health Concerns among CMV Drivers</a:t>
            </a:r>
          </a:p>
          <a:p>
            <a:r>
              <a:rPr lang="en-US" dirty="0"/>
              <a:t>The Connection between Health and Safety for Commercial motor Vehicle (CMV) Operations</a:t>
            </a:r>
          </a:p>
          <a:p>
            <a:r>
              <a:rPr lang="en-US" dirty="0"/>
              <a:t>Disqualifying Medical Conditions</a:t>
            </a:r>
          </a:p>
          <a:p>
            <a:r>
              <a:rPr lang="en-US" dirty="0"/>
              <a:t>Health Improvement through Behavior and Lifestyle Modifications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Wellness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840"/>
            <a:ext cx="10515600" cy="4351338"/>
          </a:xfrm>
        </p:spPr>
        <p:txBody>
          <a:bodyPr/>
          <a:lstStyle/>
          <a:p>
            <a:r>
              <a:rPr lang="en-US" dirty="0"/>
              <a:t>Recommendations for a work-site wellness program:</a:t>
            </a:r>
          </a:p>
          <a:p>
            <a:pPr lvl="1"/>
            <a:r>
              <a:rPr lang="en-US" dirty="0"/>
              <a:t>Trust and rapport between program staff and drivers</a:t>
            </a:r>
          </a:p>
          <a:p>
            <a:pPr lvl="1"/>
            <a:r>
              <a:rPr lang="en-US" dirty="0"/>
              <a:t>Exercise coaching and monitoring</a:t>
            </a:r>
          </a:p>
          <a:p>
            <a:pPr lvl="2"/>
            <a:r>
              <a:rPr lang="en-US" dirty="0"/>
              <a:t>Regular communication, individualized, follow-up</a:t>
            </a:r>
          </a:p>
          <a:p>
            <a:pPr lvl="1"/>
            <a:r>
              <a:rPr lang="en-US" dirty="0"/>
              <a:t>Provide at no-cost </a:t>
            </a:r>
          </a:p>
          <a:p>
            <a:pPr lvl="1"/>
            <a:r>
              <a:rPr lang="en-US" dirty="0"/>
              <a:t>Participation incentives</a:t>
            </a:r>
          </a:p>
          <a:p>
            <a:pPr lvl="2"/>
            <a:r>
              <a:rPr lang="en-US" dirty="0"/>
              <a:t>Reduced premiums, health benefits, etc.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59" y="3323968"/>
            <a:ext cx="4094141" cy="27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Poor health is prevalent among CMV drivers.</a:t>
            </a:r>
          </a:p>
          <a:p>
            <a:pPr lvl="1"/>
            <a:r>
              <a:rPr lang="en-US" dirty="0"/>
              <a:t>Influences job safety</a:t>
            </a:r>
          </a:p>
          <a:p>
            <a:r>
              <a:rPr lang="en-US" dirty="0"/>
              <a:t>Overweight/obesity is the common denominator.</a:t>
            </a:r>
          </a:p>
          <a:p>
            <a:pPr lvl="1"/>
            <a:r>
              <a:rPr lang="en-US" dirty="0"/>
              <a:t>Health efforts should focus on weight control and prevention.</a:t>
            </a:r>
          </a:p>
          <a:p>
            <a:r>
              <a:rPr lang="en-US" dirty="0"/>
              <a:t>Initiating and maintaining a healthy lifestyle over the road is achievable!</a:t>
            </a:r>
          </a:p>
          <a:p>
            <a:pPr lvl="1"/>
            <a:r>
              <a:rPr lang="en-US" dirty="0"/>
              <a:t>Hard work + patience = SUCCESS!</a:t>
            </a:r>
          </a:p>
          <a:p>
            <a:r>
              <a:rPr lang="en-US" dirty="0"/>
              <a:t>Work-site wellness programs are ideal for CMV drivers.</a:t>
            </a:r>
          </a:p>
          <a:p>
            <a:pPr lvl="1"/>
            <a:r>
              <a:rPr lang="en-US" dirty="0"/>
              <a:t>Motivate and incentivize drivers to make healthy behavior changes.</a:t>
            </a:r>
          </a:p>
          <a:p>
            <a:pPr lvl="1"/>
            <a:r>
              <a:rPr lang="en-US" dirty="0"/>
              <a:t>Provide strategies and support.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http://www.drivinghealthy.org/</a:t>
            </a:r>
            <a:endParaRPr lang="en-US" dirty="0"/>
          </a:p>
          <a:p>
            <a:r>
              <a:rPr lang="en-US" dirty="0">
                <a:hlinkClick r:id="rId3"/>
              </a:rPr>
              <a:t>http://www.nafmp.com/en/downloads.html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6" y="3269276"/>
            <a:ext cx="4000847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Driver Health and Wellness | Updated Fall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515600" cy="1325563"/>
          </a:xfrm>
        </p:spPr>
        <p:txBody>
          <a:bodyPr/>
          <a:lstStyle/>
          <a:p>
            <a:r>
              <a:rPr lang="en-US" dirty="0"/>
              <a:t>	Questions?</a:t>
            </a:r>
          </a:p>
        </p:txBody>
      </p:sp>
      <p:pic>
        <p:nvPicPr>
          <p:cNvPr id="5" name="Shape 4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825625"/>
            <a:ext cx="991001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0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Wellness: 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energy</a:t>
            </a:r>
          </a:p>
          <a:p>
            <a:r>
              <a:rPr lang="en-US" dirty="0"/>
              <a:t>Improved quality of life</a:t>
            </a:r>
          </a:p>
          <a:p>
            <a:r>
              <a:rPr lang="en-US" dirty="0"/>
              <a:t>Alertness and job performance </a:t>
            </a:r>
          </a:p>
          <a:p>
            <a:r>
              <a:rPr lang="en-US" dirty="0"/>
              <a:t>Longevity on the job</a:t>
            </a:r>
          </a:p>
          <a:p>
            <a:r>
              <a:rPr lang="en-US" dirty="0"/>
              <a:t>Increased life expectancy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82" y="2374921"/>
            <a:ext cx="4994618" cy="32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Wellness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944" y="1414463"/>
            <a:ext cx="4804112" cy="47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Driving: A Risky Occupation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Trucking classified as one of the highest-risk occupations </a:t>
            </a:r>
            <a:r>
              <a:rPr lang="en-US" sz="2000" i="1" dirty="0"/>
              <a:t>(BLS, 2007).</a:t>
            </a:r>
          </a:p>
          <a:p>
            <a:r>
              <a:rPr lang="en-US" dirty="0"/>
              <a:t>Workplace conditions encourage unhealthy behaviors.</a:t>
            </a:r>
          </a:p>
          <a:p>
            <a:pPr lvl="1"/>
            <a:r>
              <a:rPr lang="en-US" dirty="0"/>
              <a:t>Shift work/long hours</a:t>
            </a:r>
          </a:p>
          <a:p>
            <a:pPr lvl="1"/>
            <a:r>
              <a:rPr lang="en-US" dirty="0"/>
              <a:t>Chronic physical and psychological stress</a:t>
            </a:r>
          </a:p>
          <a:p>
            <a:pPr lvl="1"/>
            <a:r>
              <a:rPr lang="en-US" dirty="0"/>
              <a:t>Sedentary lifestyle</a:t>
            </a:r>
          </a:p>
          <a:p>
            <a:pPr lvl="1"/>
            <a:r>
              <a:rPr lang="en-US" dirty="0"/>
              <a:t>Poor nutrition/eating habits</a:t>
            </a:r>
          </a:p>
          <a:p>
            <a:r>
              <a:rPr lang="en-US" dirty="0"/>
              <a:t>Drivers may have a 12-19 year reduced life expectancy </a:t>
            </a:r>
            <a:r>
              <a:rPr lang="en-US" sz="2000" i="1" dirty="0"/>
              <a:t>(</a:t>
            </a:r>
            <a:r>
              <a:rPr lang="en-US" sz="2000" i="1" dirty="0" err="1"/>
              <a:t>Salzman</a:t>
            </a:r>
            <a:r>
              <a:rPr lang="en-US" sz="2000" i="1" dirty="0"/>
              <a:t>, 2007).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Concerns in CMV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7DB1F-3972-40CF-AC7E-99334DEDA9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Overweight and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30338"/>
            <a:ext cx="9256059" cy="4351338"/>
          </a:xfrm>
        </p:spPr>
        <p:txBody>
          <a:bodyPr>
            <a:normAutofit/>
          </a:bodyPr>
          <a:lstStyle/>
          <a:p>
            <a:r>
              <a:rPr lang="en-US" dirty="0"/>
              <a:t>90% of CMV drivers may be overweight and 70% obese.</a:t>
            </a:r>
          </a:p>
          <a:p>
            <a:pPr lvl="1"/>
            <a:r>
              <a:rPr lang="en-US" dirty="0"/>
              <a:t>Versus 69% and 36% among general U.S. population</a:t>
            </a:r>
            <a:br>
              <a:rPr lang="en-US" dirty="0"/>
            </a:br>
            <a:r>
              <a:rPr lang="en-US" sz="2000" i="1" dirty="0">
                <a:hlinkClick r:id="rId3"/>
              </a:rPr>
              <a:t>(NIH, 2017)</a:t>
            </a:r>
            <a:endParaRPr lang="en-US" sz="2000" i="1" dirty="0"/>
          </a:p>
          <a:p>
            <a:r>
              <a:rPr lang="en-US" dirty="0"/>
              <a:t>Consequences of excess weight:</a:t>
            </a:r>
          </a:p>
          <a:p>
            <a:pPr lvl="1"/>
            <a:r>
              <a:rPr lang="en-US" dirty="0"/>
              <a:t>Heart disease</a:t>
            </a:r>
          </a:p>
          <a:p>
            <a:pPr lvl="1"/>
            <a:r>
              <a:rPr lang="en-US" dirty="0"/>
              <a:t>High blood pressure</a:t>
            </a:r>
          </a:p>
          <a:p>
            <a:pPr lvl="1"/>
            <a:r>
              <a:rPr lang="en-US" dirty="0"/>
              <a:t>High cholesterol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Osteoarthritis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438" y="3138102"/>
            <a:ext cx="5181600" cy="228544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Sleep apnea</a:t>
            </a:r>
          </a:p>
          <a:p>
            <a:pPr lvl="1"/>
            <a:r>
              <a:rPr lang="en-US" dirty="0"/>
              <a:t>Cancer</a:t>
            </a:r>
          </a:p>
          <a:p>
            <a:pPr lvl="1"/>
            <a:r>
              <a:rPr lang="en-US" dirty="0"/>
              <a:t>Depression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Driver Health and Wellness | Updated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C9613-5298-4C12-87A5-C381F6C1731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20092" y="2775010"/>
            <a:ext cx="5273891" cy="3006666"/>
            <a:chOff x="6660677" y="3606007"/>
            <a:chExt cx="5273891" cy="30066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77" y="3606007"/>
              <a:ext cx="5273891" cy="222940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123631" y="5781676"/>
              <a:ext cx="43479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C8D2D3"/>
                  </a:solidFill>
                  <a:latin typeface="Merriweather"/>
                </a:rPr>
                <a:t>■</a:t>
              </a:r>
              <a:r>
                <a:rPr lang="en-US" sz="1600" dirty="0">
                  <a:solidFill>
                    <a:srgbClr val="575757"/>
                  </a:solidFill>
                  <a:latin typeface="Merriweather"/>
                </a:rPr>
                <a:t> Overweight   </a:t>
              </a:r>
              <a:r>
                <a:rPr lang="en-US" sz="1600" dirty="0">
                  <a:solidFill>
                    <a:srgbClr val="92A6A7"/>
                  </a:solidFill>
                  <a:latin typeface="Merriweather"/>
                </a:rPr>
                <a:t>■</a:t>
              </a:r>
              <a:r>
                <a:rPr lang="en-US" sz="1600" dirty="0">
                  <a:solidFill>
                    <a:srgbClr val="575757"/>
                  </a:solidFill>
                  <a:latin typeface="Merriweather"/>
                </a:rPr>
                <a:t> Obesity</a:t>
              </a:r>
              <a:r>
                <a:rPr lang="en-US" sz="1600" dirty="0"/>
                <a:t>   </a:t>
              </a:r>
              <a:r>
                <a:rPr lang="en-US" sz="1600" dirty="0">
                  <a:solidFill>
                    <a:srgbClr val="C9CACC"/>
                  </a:solidFill>
                  <a:latin typeface="Merriweather"/>
                </a:rPr>
                <a:t>■</a:t>
              </a:r>
              <a:r>
                <a:rPr lang="en-US" sz="1600" dirty="0">
                  <a:solidFill>
                    <a:srgbClr val="575757"/>
                  </a:solidFill>
                  <a:latin typeface="Merriweather"/>
                </a:rPr>
                <a:t> Extreme obesity</a:t>
              </a:r>
            </a:p>
            <a:p>
              <a:pPr algn="ctr"/>
              <a:r>
                <a:rPr lang="en-US" sz="1600" b="1" i="1" dirty="0">
                  <a:solidFill>
                    <a:srgbClr val="575757"/>
                  </a:solidFill>
                  <a:latin typeface="Merriweather"/>
                </a:rPr>
                <a:t>Trends in Overweight and Obesity among Adults, United States, 1962 - 2010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9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</p:tagLst>
</file>

<file path=ppt/theme/theme1.xml><?xml version="1.0" encoding="utf-8"?>
<a:theme xmlns:a="http://schemas.openxmlformats.org/drawingml/2006/main" name="Office Theme">
  <a:themeElements>
    <a:clrScheme name="Safe-D color scheme">
      <a:dk1>
        <a:srgbClr val="861F41"/>
      </a:dk1>
      <a:lt1>
        <a:sysClr val="window" lastClr="FFFFFF"/>
      </a:lt1>
      <a:dk2>
        <a:srgbClr val="E87722"/>
      </a:dk2>
      <a:lt2>
        <a:srgbClr val="E7E6E6"/>
      </a:lt2>
      <a:accent1>
        <a:srgbClr val="861F41"/>
      </a:accent1>
      <a:accent2>
        <a:srgbClr val="E87722"/>
      </a:accent2>
      <a:accent3>
        <a:srgbClr val="777777"/>
      </a:accent3>
      <a:accent4>
        <a:srgbClr val="DDDDD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concept 1 R2" id="{A7ABC49B-2E5C-4433-B5DB-4C87EC7C4CCA}" vid="{4B81E2FB-6915-4C50-9F7A-AA42DD1B8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2527</Words>
  <Application>Microsoft Macintosh PowerPoint</Application>
  <PresentationFormat>Widescreen</PresentationFormat>
  <Paragraphs>443</Paragraphs>
  <Slides>43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Merriweather</vt:lpstr>
      <vt:lpstr>Office Theme</vt:lpstr>
      <vt:lpstr>Driving Healthy</vt:lpstr>
      <vt:lpstr>Driving Healthy: Wellness Over the Road</vt:lpstr>
      <vt:lpstr>Learning Objectives</vt:lpstr>
      <vt:lpstr>Topics</vt:lpstr>
      <vt:lpstr>Health and Wellness: Why Is It Important?</vt:lpstr>
      <vt:lpstr>Components of Wellness</vt:lpstr>
      <vt:lpstr>Truck Driving: A Risky Occupation</vt:lpstr>
      <vt:lpstr>Health Concerns in CMV Operations</vt:lpstr>
      <vt:lpstr>Overweight and Obesity</vt:lpstr>
      <vt:lpstr>High Blood Pressure (Hypertension)</vt:lpstr>
      <vt:lpstr>Cardiovascular Disease (CVD)</vt:lpstr>
      <vt:lpstr>Physical Inactivity</vt:lpstr>
      <vt:lpstr>Nutrition and Eating Habits</vt:lpstr>
      <vt:lpstr>Type II Diabetes</vt:lpstr>
      <vt:lpstr>Short/Poor Quality Sleep</vt:lpstr>
      <vt:lpstr>Sleep Disorders</vt:lpstr>
      <vt:lpstr>Health Consequences of OSA</vt:lpstr>
      <vt:lpstr>Stress</vt:lpstr>
      <vt:lpstr>Tobacco Use</vt:lpstr>
      <vt:lpstr>Health and Safety… What’s the Connection?</vt:lpstr>
      <vt:lpstr>Importance to Safety</vt:lpstr>
      <vt:lpstr>Disqualifying or Limited Medical Conditions</vt:lpstr>
      <vt:lpstr>Behavior and Lifestyle Modifications for Better Health</vt:lpstr>
      <vt:lpstr>Prioritize Your Health</vt:lpstr>
      <vt:lpstr>Weight Loss/Maintenance</vt:lpstr>
      <vt:lpstr>Blood Pressure Reduction</vt:lpstr>
      <vt:lpstr>Cardiovascular Disease – Reduce Your Risk</vt:lpstr>
      <vt:lpstr>Exercise</vt:lpstr>
      <vt:lpstr>Nutrition</vt:lpstr>
      <vt:lpstr>Healthy Swaps</vt:lpstr>
      <vt:lpstr>Diabetes Management</vt:lpstr>
      <vt:lpstr>OSA</vt:lpstr>
      <vt:lpstr>Steps to Behavior Change</vt:lpstr>
      <vt:lpstr>Steps to Behavior Change: An Example</vt:lpstr>
      <vt:lpstr>Steps to Change: An Example</vt:lpstr>
      <vt:lpstr>Work-Site Wellness Programs</vt:lpstr>
      <vt:lpstr>Work-Site Wellness Programs</vt:lpstr>
      <vt:lpstr>Does Your Company Have a Work-Site Wellness Program?</vt:lpstr>
      <vt:lpstr>Health and Wellness Case Study</vt:lpstr>
      <vt:lpstr>Health and Wellness Case Study</vt:lpstr>
      <vt:lpstr>Takeaways</vt:lpstr>
      <vt:lpstr>Additional Resources</vt:lpstr>
      <vt:lpstr> Questions?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2017-10-20T15:07:34Z</dcterms:created>
  <dcterms:modified xsi:type="dcterms:W3CDTF">2017-11-08T14:08:20Z</dcterms:modified>
</cp:coreProperties>
</file>